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1" r:id="rId16"/>
    <p:sldId id="272" r:id="rId17"/>
    <p:sldId id="273" r:id="rId1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-152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F42EB97-A9C2-4027-897F-320BDB5D8DA4}" type="doc">
      <dgm:prSet loTypeId="urn:microsoft.com/office/officeart/2005/8/layout/arrow5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3813348D-8369-46F9-A692-1586B98518B8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4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dirty="0">
            <a:solidFill>
              <a:srgbClr val="C00000"/>
            </a:solidFill>
          </a:endParaRPr>
        </a:p>
      </dgm:t>
    </dgm:pt>
    <dgm:pt modelId="{21C31CFC-A203-4998-8F1A-79F511C88174}" type="parTrans" cxnId="{03CEE736-F541-4495-8B00-2647E04181DB}">
      <dgm:prSet/>
      <dgm:spPr/>
      <dgm:t>
        <a:bodyPr/>
        <a:lstStyle/>
        <a:p>
          <a:endParaRPr lang="ru-RU"/>
        </a:p>
      </dgm:t>
    </dgm:pt>
    <dgm:pt modelId="{F66DED40-B6D7-4DF7-805F-BB731343ED2E}" type="sibTrans" cxnId="{03CEE736-F541-4495-8B00-2647E04181DB}">
      <dgm:prSet/>
      <dgm:spPr/>
      <dgm:t>
        <a:bodyPr/>
        <a:lstStyle/>
        <a:p>
          <a:endParaRPr lang="ru-RU"/>
        </a:p>
      </dgm:t>
    </dgm:pt>
    <dgm:pt modelId="{08393821-E73D-45EE-8533-5BF7F40A73ED}">
      <dgm:prSet phldrT="[Текст]" custT="1"/>
      <dgm:spPr>
        <a:solidFill>
          <a:srgbClr val="92D050"/>
        </a:solidFill>
      </dgm:spPr>
      <dgm:t>
        <a:bodyPr/>
        <a:lstStyle/>
        <a:p>
          <a:r>
            <a:rPr lang="ru-RU" sz="20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dirty="0">
            <a:solidFill>
              <a:srgbClr val="C00000"/>
            </a:solidFill>
          </a:endParaRPr>
        </a:p>
      </dgm:t>
    </dgm:pt>
    <dgm:pt modelId="{097D4A0E-4C07-4254-BD51-7AA9CC299E56}" type="parTrans" cxnId="{67011CB4-1405-45EA-877D-99130C9021EE}">
      <dgm:prSet/>
      <dgm:spPr/>
      <dgm:t>
        <a:bodyPr/>
        <a:lstStyle/>
        <a:p>
          <a:endParaRPr lang="ru-RU"/>
        </a:p>
      </dgm:t>
    </dgm:pt>
    <dgm:pt modelId="{45E4D3AE-A203-4DD2-AB80-F350F3DE0371}" type="sibTrans" cxnId="{67011CB4-1405-45EA-877D-99130C9021EE}">
      <dgm:prSet/>
      <dgm:spPr/>
      <dgm:t>
        <a:bodyPr/>
        <a:lstStyle/>
        <a:p>
          <a:endParaRPr lang="ru-RU"/>
        </a:p>
      </dgm:t>
    </dgm:pt>
    <dgm:pt modelId="{030CD297-84E8-4E49-9ABB-478F32FCB2BF}" type="pres">
      <dgm:prSet presAssocID="{FF42EB97-A9C2-4027-897F-320BDB5D8DA4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3B4218A-5343-4C99-B81C-DD172993C80D}" type="pres">
      <dgm:prSet presAssocID="{3813348D-8369-46F9-A692-1586B98518B8}" presName="arrow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9F5B0F-6C7A-4AFB-AE83-31D9C80B3F25}" type="pres">
      <dgm:prSet presAssocID="{08393821-E73D-45EE-8533-5BF7F40A73ED}" presName="arrow" presStyleLbl="node1" presStyleIdx="1" presStyleCnt="2" custRadScaleRad="97382" custRadScaleInc="-4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3CEE736-F541-4495-8B00-2647E04181DB}" srcId="{FF42EB97-A9C2-4027-897F-320BDB5D8DA4}" destId="{3813348D-8369-46F9-A692-1586B98518B8}" srcOrd="0" destOrd="0" parTransId="{21C31CFC-A203-4998-8F1A-79F511C88174}" sibTransId="{F66DED40-B6D7-4DF7-805F-BB731343ED2E}"/>
    <dgm:cxn modelId="{34D8BB1F-1253-4708-9444-5D3563ACE706}" type="presOf" srcId="{08393821-E73D-45EE-8533-5BF7F40A73ED}" destId="{0C9F5B0F-6C7A-4AFB-AE83-31D9C80B3F25}" srcOrd="0" destOrd="0" presId="urn:microsoft.com/office/officeart/2005/8/layout/arrow5"/>
    <dgm:cxn modelId="{67011CB4-1405-45EA-877D-99130C9021EE}" srcId="{FF42EB97-A9C2-4027-897F-320BDB5D8DA4}" destId="{08393821-E73D-45EE-8533-5BF7F40A73ED}" srcOrd="1" destOrd="0" parTransId="{097D4A0E-4C07-4254-BD51-7AA9CC299E56}" sibTransId="{45E4D3AE-A203-4DD2-AB80-F350F3DE0371}"/>
    <dgm:cxn modelId="{8E2B700F-1B4D-44BA-A240-50DBCA4CB647}" type="presOf" srcId="{3813348D-8369-46F9-A692-1586B98518B8}" destId="{23B4218A-5343-4C99-B81C-DD172993C80D}" srcOrd="0" destOrd="0" presId="urn:microsoft.com/office/officeart/2005/8/layout/arrow5"/>
    <dgm:cxn modelId="{AEDF3569-5154-4C67-AFF0-7424CEBE89BA}" type="presOf" srcId="{FF42EB97-A9C2-4027-897F-320BDB5D8DA4}" destId="{030CD297-84E8-4E49-9ABB-478F32FCB2BF}" srcOrd="0" destOrd="0" presId="urn:microsoft.com/office/officeart/2005/8/layout/arrow5"/>
    <dgm:cxn modelId="{EDA2EC04-2677-4021-BE76-73B10E5BA078}" type="presParOf" srcId="{030CD297-84E8-4E49-9ABB-478F32FCB2BF}" destId="{23B4218A-5343-4C99-B81C-DD172993C80D}" srcOrd="0" destOrd="0" presId="urn:microsoft.com/office/officeart/2005/8/layout/arrow5"/>
    <dgm:cxn modelId="{9D50A29A-D0CB-4680-A85A-6AD4D592FBA9}" type="presParOf" srcId="{030CD297-84E8-4E49-9ABB-478F32FCB2BF}" destId="{0C9F5B0F-6C7A-4AFB-AE83-31D9C80B3F25}" srcOrd="1" destOrd="0" presId="urn:microsoft.com/office/officeart/2005/8/layout/arrow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3B4218A-5343-4C99-B81C-DD172993C80D}">
      <dsp:nvSpPr>
        <dsp:cNvPr id="0" name=""/>
        <dsp:cNvSpPr/>
      </dsp:nvSpPr>
      <dsp:spPr>
        <a:xfrm rot="16200000">
          <a:off x="1357" y="899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0688" tIns="170688" rIns="170688" bIns="170688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обязательная инвариантная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А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</a:t>
          </a:r>
          <a:endParaRPr lang="ru-RU" sz="1800" kern="1200" dirty="0">
            <a:solidFill>
              <a:srgbClr val="C00000"/>
            </a:solidFill>
          </a:endParaRPr>
        </a:p>
      </dsp:txBody>
      <dsp:txXfrm rot="5400000">
        <a:off x="1358" y="721970"/>
        <a:ext cx="2379538" cy="1442145"/>
      </dsp:txXfrm>
    </dsp:sp>
    <dsp:sp modelId="{0C9F5B0F-6C7A-4AFB-AE83-31D9C80B3F25}">
      <dsp:nvSpPr>
        <dsp:cNvPr id="0" name=""/>
        <dsp:cNvSpPr/>
      </dsp:nvSpPr>
      <dsp:spPr>
        <a:xfrm rot="5400000">
          <a:off x="3168346" y="0"/>
          <a:ext cx="2884289" cy="2884289"/>
        </a:xfrm>
        <a:prstGeom prst="downArrow">
          <a:avLst>
            <a:gd name="adj1" fmla="val 50000"/>
            <a:gd name="adj2" fmla="val 35000"/>
          </a:avLst>
        </a:prstGeom>
        <a:solidFill>
          <a:srgbClr val="92D050"/>
        </a:solidFill>
        <a:ln w="15875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вариативная часть</a:t>
          </a:r>
          <a:r>
            <a:rPr lang="ru-RU" sz="15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, </a:t>
          </a:r>
          <a:r>
            <a:rPr lang="ru-RU" sz="1600" kern="1200" dirty="0" smtClean="0">
              <a:solidFill>
                <a:srgbClr val="00206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формируемая участниками  образовательных отношений                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(</a:t>
          </a:r>
          <a:r>
            <a:rPr lang="ru-RU" sz="1800" b="1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часть Б</a:t>
          </a:r>
          <a:r>
            <a:rPr lang="ru-RU" sz="1800" kern="1200" dirty="0" smtClean="0">
              <a:solidFill>
                <a:srgbClr val="C0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rPr>
            <a:t>) </a:t>
          </a:r>
          <a:endParaRPr lang="ru-RU" sz="1800" kern="1200" dirty="0">
            <a:solidFill>
              <a:srgbClr val="C00000"/>
            </a:solidFill>
          </a:endParaRPr>
        </a:p>
      </dsp:txBody>
      <dsp:txXfrm rot="-5400000">
        <a:off x="3673098" y="721072"/>
        <a:ext cx="2379538" cy="144214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arrow5">
  <dgm:title val=""/>
  <dgm:desc val=""/>
  <dgm:catLst>
    <dgm:cat type="relationship" pri="6000"/>
    <dgm:cat type="process" pri="3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4" srcId="0" destId="1" srcOrd="0" destOrd="0"/>
        <dgm:cxn modelId="5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ch" ptType="node" func="cnt" op="equ" val="2">
        <dgm:choose name="Name2">
          <dgm:if name="Name3" func="var" arg="dir" op="equ" val="norm">
            <dgm:alg type="cycle">
              <dgm:param type="rotPath" val="alongPath"/>
              <dgm:param type="stAng" val="270"/>
            </dgm:alg>
          </dgm:if>
          <dgm:else name="Name4">
            <dgm:alg type="cycle">
              <dgm:param type="rotPath" val="alongPath"/>
              <dgm:param type="stAng" val="90"/>
              <dgm:param type="spanAng" val="-360"/>
            </dgm:alg>
          </dgm:else>
        </dgm:choose>
      </dgm:if>
      <dgm:else name="Name5">
        <dgm:choose name="Name6">
          <dgm:if name="Name7" func="var" arg="dir" op="equ" val="norm">
            <dgm:alg type="cycle">
              <dgm:param type="rotPath" val="alongPath"/>
            </dgm:alg>
          </dgm:if>
          <dgm:else name="Name8">
            <dgm:alg type="cycle">
              <dgm:param type="rotPath" val="alongPath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lte" val="2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0.1"/>
          <dgm:constr type="sibSp" refType="h" op="lte" fact="0.1"/>
          <dgm:constr type="diam" refType="w" refFor="ch" refPtType="node" op="equ" fact="1.1"/>
        </dgm:constrLst>
      </dgm:if>
      <dgm:if name="Name11" axis="ch" ptType="node" func="cnt" op="equ" val="5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2"/>
          <dgm:constr type="sibSp" refType="h" op="lte" fact="0.1"/>
        </dgm:constrLst>
      </dgm:if>
      <dgm:if name="Name12" axis="ch" ptType="node" func="cnt" op="equ" val="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3" axis="ch" ptType="node" func="cnt" op="equ" val="7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if name="Name14" axis="ch" ptType="node" func="cnt" op="equ" val="8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/>
          <dgm:constr type="sibSp" refType="h" op="lte" fact="0.1"/>
        </dgm:constrLst>
      </dgm:if>
      <dgm:if name="Name15" axis="ch" ptType="node" func="cnt" op="gte" val="9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1"/>
          <dgm:constr type="sibSp" refType="h" op="lte" fact="0.1"/>
        </dgm:constrLst>
      </dgm:if>
      <dgm:else name="Name16">
        <dgm:constrLst>
          <dgm:constr type="primFontSz" for="ch" ptType="node" op="equ" val="65"/>
          <dgm:constr type="w" for="ch" ptType="node" refType="w"/>
          <dgm:constr type="h" for="ch" ptType="node" refType="w" refFor="ch" refPtType="node" op="equ"/>
          <dgm:constr type="sibSp" refType="w" refFor="ch" refPtType="node" fact="-0.35"/>
        </dgm:constrLst>
      </dgm:else>
    </dgm:choose>
    <dgm:ruleLst/>
    <dgm:forEach name="Name17" axis="ch" ptType="node">
      <dgm:layoutNode name="arrow">
        <dgm:varLst>
          <dgm:bulletEnabled val="1"/>
        </dgm:varLst>
        <dgm:alg type="tx"/>
        <dgm:shape xmlns:r="http://schemas.openxmlformats.org/officeDocument/2006/relationships" type="downArrow" r:blip="">
          <dgm:adjLst>
            <dgm:adj idx="2" val="0.35"/>
          </dgm:adjLst>
        </dgm:shape>
        <dgm:presOf axis="desOrSelf" ptType="node"/>
        <dgm:constrLst/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DCAC60-5E5D-4A6A-8347-7820724C9BE5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9432A85-F5F4-4531-9C8E-2D49B224AB63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862779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xfrm>
            <a:off x="1371600" y="1143000"/>
            <a:ext cx="41148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33795" name="Заметки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r>
              <a:rPr lang="ru-RU" altLang="ru-RU" smtClean="0"/>
              <a:t>…</a:t>
            </a:r>
          </a:p>
          <a:p>
            <a:pPr>
              <a:spcBef>
                <a:spcPct val="0"/>
              </a:spcBef>
            </a:pPr>
            <a:r>
              <a:rPr lang="ru-RU" altLang="ru-RU" smtClean="0"/>
              <a:t>Перечисленные условия должны обеспечивать полноценное развитие детей во всех образовательных областях, на фоне их эмоционального благополучия и положительного отношения к миру, к себе и к другим людям</a:t>
            </a:r>
          </a:p>
        </p:txBody>
      </p:sp>
      <p:sp>
        <p:nvSpPr>
          <p:cNvPr id="33796" name="Номер слайда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C97C08-4797-463F-987D-8A1CEB9E8C28}" type="slidenum">
              <a:rPr lang="ru-RU" altLang="ru-RU"/>
              <a:pPr eaLnBrk="1" hangingPunct="1"/>
              <a:t>11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xmlns="" val="2873836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42416" y="2514601"/>
            <a:ext cx="6600451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42416" y="4777380"/>
            <a:ext cx="6600451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8"/>
          <p:cNvSpPr/>
          <p:nvPr/>
        </p:nvSpPr>
        <p:spPr bwMode="auto">
          <a:xfrm>
            <a:off x="-31719" y="4321158"/>
            <a:ext cx="1395473" cy="781781"/>
          </a:xfrm>
          <a:custGeom>
            <a:avLst/>
            <a:gdLst/>
            <a:ahLst/>
            <a:cxnLst/>
            <a:rect l="l" t="t" r="r" b="b"/>
            <a:pathLst>
              <a:path w="8042" h="10000">
                <a:moveTo>
                  <a:pt x="5799" y="10000"/>
                </a:moveTo>
                <a:cubicBezTo>
                  <a:pt x="5880" y="10000"/>
                  <a:pt x="5934" y="9940"/>
                  <a:pt x="5961" y="9880"/>
                </a:cubicBezTo>
                <a:cubicBezTo>
                  <a:pt x="5961" y="9820"/>
                  <a:pt x="5988" y="9820"/>
                  <a:pt x="5988" y="9820"/>
                </a:cubicBezTo>
                <a:lnTo>
                  <a:pt x="8042" y="5260"/>
                </a:lnTo>
                <a:cubicBezTo>
                  <a:pt x="8096" y="5140"/>
                  <a:pt x="8096" y="4901"/>
                  <a:pt x="8042" y="4721"/>
                </a:cubicBezTo>
                <a:lnTo>
                  <a:pt x="5988" y="221"/>
                </a:lnTo>
                <a:cubicBezTo>
                  <a:pt x="5988" y="160"/>
                  <a:pt x="5961" y="160"/>
                  <a:pt x="5961" y="160"/>
                </a:cubicBezTo>
                <a:cubicBezTo>
                  <a:pt x="5934" y="101"/>
                  <a:pt x="5880" y="41"/>
                  <a:pt x="5799" y="41"/>
                </a:cubicBezTo>
                <a:lnTo>
                  <a:pt x="18" y="0"/>
                </a:lnTo>
                <a:cubicBezTo>
                  <a:pt x="12" y="3330"/>
                  <a:pt x="6" y="6661"/>
                  <a:pt x="0" y="9991"/>
                </a:cubicBezTo>
                <a:lnTo>
                  <a:pt x="5799" y="1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23334" y="4529541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802295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609600"/>
            <a:ext cx="6591985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599976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415972" y="3505200"/>
            <a:ext cx="5653888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4354046"/>
            <a:ext cx="6591985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9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54549062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438401"/>
            <a:ext cx="6591985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2587003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2188123" y="609600"/>
            <a:ext cx="6109587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688292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688292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extBox 10"/>
          <p:cNvSpPr txBox="1"/>
          <p:nvPr/>
        </p:nvSpPr>
        <p:spPr>
          <a:xfrm>
            <a:off x="1808316" y="64800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169533" y="290530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48079808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6" y="627407"/>
            <a:ext cx="6591984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942415" y="4343400"/>
            <a:ext cx="6591985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181600"/>
            <a:ext cx="6591985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2398577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0706322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78535" y="627406"/>
            <a:ext cx="1656132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42416" y="627406"/>
            <a:ext cx="4716348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9712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1" y="624110"/>
            <a:ext cx="6589199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42415" y="2133600"/>
            <a:ext cx="6591985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6626535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2074562"/>
            <a:ext cx="6591985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3581400"/>
            <a:ext cx="659198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3166527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3244140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217182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42416" y="2136706"/>
            <a:ext cx="3197531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337307" y="2136706"/>
            <a:ext cx="3197093" cy="376739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0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3748787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65352" y="2226626"/>
            <a:ext cx="287459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942415" y="2802888"/>
            <a:ext cx="3197532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6154" y="2223398"/>
            <a:ext cx="28732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333715" y="2799660"/>
            <a:ext cx="3195680" cy="3105703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2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11228" y="787783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13315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93228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14543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46088"/>
            <a:ext cx="2629584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3494" y="446089"/>
            <a:ext cx="3790906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1598613"/>
            <a:ext cx="2629584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711194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1562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2415" y="4800600"/>
            <a:ext cx="6591985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942415" y="634965"/>
            <a:ext cx="6591985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2415" y="5367338"/>
            <a:ext cx="6591985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58" y="4910660"/>
            <a:ext cx="1358356" cy="508005"/>
          </a:xfrm>
          <a:custGeom>
            <a:avLst/>
            <a:gdLst/>
            <a:ahLst/>
            <a:cxnLst/>
            <a:rect l="l" t="t" r="r" b="b"/>
            <a:pathLst>
              <a:path w="7908" h="10000">
                <a:moveTo>
                  <a:pt x="7908" y="4694"/>
                </a:moveTo>
                <a:lnTo>
                  <a:pt x="6575" y="188"/>
                </a:lnTo>
                <a:cubicBezTo>
                  <a:pt x="6566" y="157"/>
                  <a:pt x="6555" y="125"/>
                  <a:pt x="6546" y="94"/>
                </a:cubicBezTo>
                <a:cubicBezTo>
                  <a:pt x="6519" y="0"/>
                  <a:pt x="6491" y="0"/>
                  <a:pt x="6463" y="0"/>
                </a:cubicBezTo>
                <a:lnTo>
                  <a:pt x="5935" y="0"/>
                </a:lnTo>
                <a:lnTo>
                  <a:pt x="0" y="62"/>
                </a:lnTo>
                <a:lnTo>
                  <a:pt x="0" y="10000"/>
                </a:lnTo>
                <a:lnTo>
                  <a:pt x="5935" y="9952"/>
                </a:lnTo>
                <a:lnTo>
                  <a:pt x="6463" y="9952"/>
                </a:lnTo>
                <a:cubicBezTo>
                  <a:pt x="6491" y="9952"/>
                  <a:pt x="6519" y="9859"/>
                  <a:pt x="6546" y="9859"/>
                </a:cubicBezTo>
                <a:cubicBezTo>
                  <a:pt x="6546" y="9764"/>
                  <a:pt x="6575" y="9764"/>
                  <a:pt x="6575" y="9764"/>
                </a:cubicBezTo>
                <a:lnTo>
                  <a:pt x="7908" y="5258"/>
                </a:lnTo>
                <a:cubicBezTo>
                  <a:pt x="7963" y="5070"/>
                  <a:pt x="7963" y="4883"/>
                  <a:pt x="7908" y="46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11228" y="4983088"/>
            <a:ext cx="584978" cy="365125"/>
          </a:xfrm>
        </p:spPr>
        <p:txBody>
          <a:bodyPr/>
          <a:lstStyle/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51162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6" name="Group 35"/>
          <p:cNvGrpSpPr/>
          <p:nvPr/>
        </p:nvGrpSpPr>
        <p:grpSpPr>
          <a:xfrm>
            <a:off x="1" y="228600"/>
            <a:ext cx="1981200" cy="6638628"/>
            <a:chOff x="2487613" y="285750"/>
            <a:chExt cx="2428875" cy="5654676"/>
          </a:xfrm>
        </p:grpSpPr>
        <p:sp>
          <p:nvSpPr>
            <p:cNvPr id="37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8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9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0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1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2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3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4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5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6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7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48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49" name="Group 48"/>
          <p:cNvGrpSpPr/>
          <p:nvPr/>
        </p:nvGrpSpPr>
        <p:grpSpPr>
          <a:xfrm>
            <a:off x="20421" y="285"/>
            <a:ext cx="1952272" cy="6852968"/>
            <a:chOff x="6627813" y="195717"/>
            <a:chExt cx="1952625" cy="5678034"/>
          </a:xfrm>
        </p:grpSpPr>
        <p:sp>
          <p:nvSpPr>
            <p:cNvPr id="50" name="Freeform 27"/>
            <p:cNvSpPr/>
            <p:nvPr/>
          </p:nvSpPr>
          <p:spPr bwMode="auto">
            <a:xfrm>
              <a:off x="6627813" y="195717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1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2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3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4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5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6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7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8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59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0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61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62" name="Rectangle 61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945200" y="624110"/>
            <a:ext cx="6589200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2415" y="2133600"/>
            <a:ext cx="6591985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772400" y="6135089"/>
            <a:ext cx="766380" cy="37017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A5E9E7-A9F0-4F79-82CB-29648C4C0B16}" type="datetimeFigureOut">
              <a:rPr lang="ru-RU" smtClean="0"/>
              <a:pPr/>
              <a:t>18.11.2024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42415" y="6135809"/>
            <a:ext cx="57164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11228" y="787783"/>
            <a:ext cx="5849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7EFD4FBC-700B-4733-8E49-C5393BC6ADE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860920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https://detsadskazka11.02edu.ru/sveden/document/" TargetMode="Externa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2"/>
          <p:cNvSpPr>
            <a:spLocks noGrp="1" noChangeArrowheads="1"/>
          </p:cNvSpPr>
          <p:nvPr>
            <p:ph type="ctrTitle"/>
          </p:nvPr>
        </p:nvSpPr>
        <p:spPr>
          <a:xfrm>
            <a:off x="683568" y="2204864"/>
            <a:ext cx="7772400" cy="1779588"/>
          </a:xfrm>
        </p:spPr>
        <p:txBody>
          <a:bodyPr>
            <a:noAutofit/>
          </a:bodyPr>
          <a:lstStyle/>
          <a:p>
            <a:pPr algn="ctr" eaLnBrk="1" hangingPunct="1"/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Краткая презентация </a:t>
            </a:r>
            <a:b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altLang="ru-RU" sz="32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образовательной программы </a:t>
            </a:r>
            <a:r>
              <a:rPr lang="ru-RU" altLang="ru-RU" sz="3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№11(ООП МАДОУ)</a:t>
            </a:r>
            <a:endParaRPr lang="ru-RU" altLang="ru-RU" sz="3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3" name="TextBox 1"/>
          <p:cNvSpPr txBox="1">
            <a:spLocks noChangeArrowheads="1"/>
          </p:cNvSpPr>
          <p:nvPr/>
        </p:nvSpPr>
        <p:spPr bwMode="auto">
          <a:xfrm>
            <a:off x="863644" y="333377"/>
            <a:ext cx="7635809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автономное  </a:t>
            </a: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дошкольное образовательное учреждение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детский сад №11 «Сказка» комбинированного вида </a:t>
            </a:r>
          </a:p>
          <a:p>
            <a:pPr algn="ctr"/>
            <a:r>
              <a:rPr lang="ru-RU" altLang="ru-RU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городского округа город Кумертау Республики Башкортостан</a:t>
            </a:r>
            <a:endParaRPr lang="ru-RU" altLang="ru-RU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244" name="TextBox 5"/>
          <p:cNvSpPr txBox="1">
            <a:spLocks noChangeArrowheads="1"/>
          </p:cNvSpPr>
          <p:nvPr/>
        </p:nvSpPr>
        <p:spPr bwMode="auto">
          <a:xfrm>
            <a:off x="3373342" y="6165850"/>
            <a:ext cx="2178372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Кумертау . </a:t>
            </a:r>
            <a:r>
              <a:rPr lang="ru-RU" altLang="ru-RU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xmlns="" val="2078688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509122"/>
            <a:ext cx="792088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К культурным практикам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относят игровую, продуктивную, познавательно-исследовательскую, коммуникативную практики, чтение художественной литературы (п.24.19. ФОП ДО)</a:t>
            </a:r>
            <a:endParaRPr lang="ru-RU" sz="1200" dirty="0">
              <a:ea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628800"/>
            <a:ext cx="8561852" cy="23698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540385" algn="ctr">
              <a:tabLst>
                <a:tab pos="90170" algn="l"/>
              </a:tabLst>
            </a:pP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Образовательная деятельность в </a:t>
            </a:r>
            <a:r>
              <a:rPr 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МАДОУ детский сад №11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включает:</a:t>
            </a:r>
            <a:endParaRPr lang="ru-RU" sz="2000" b="1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процессе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организации</a:t>
            </a:r>
          </a:p>
          <a:p>
            <a:pPr indent="540385" algn="just">
              <a:tabLst>
                <a:tab pos="9017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различных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видов детской деятельности;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образовательную деятельность, осуществляемую в ходе режимных процессов;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самостоятельную деятельность детей;</a:t>
            </a:r>
            <a:endParaRPr lang="ru-RU" sz="12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взаимодействие с семьями детей по реализации образовательной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программы</a:t>
            </a:r>
          </a:p>
          <a:p>
            <a:pPr indent="540385" algn="just">
              <a:tabLst>
                <a:tab pos="90170" algn="l"/>
              </a:tabLs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МАДОУ детский сад №11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(п.24.1. ФОП ДО).</a:t>
            </a:r>
            <a:endParaRPr lang="ru-RU" sz="12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162292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олилиния 9"/>
          <p:cNvSpPr/>
          <p:nvPr/>
        </p:nvSpPr>
        <p:spPr>
          <a:xfrm>
            <a:off x="3348040" y="4027490"/>
            <a:ext cx="2206625" cy="2206625"/>
          </a:xfrm>
          <a:custGeom>
            <a:avLst/>
            <a:gdLst>
              <a:gd name="connsiteX0" fmla="*/ 0 w 2205262"/>
              <a:gd name="connsiteY0" fmla="*/ 1102631 h 2205262"/>
              <a:gd name="connsiteX1" fmla="*/ 322954 w 2205262"/>
              <a:gd name="connsiteY1" fmla="*/ 322953 h 2205262"/>
              <a:gd name="connsiteX2" fmla="*/ 1102633 w 2205262"/>
              <a:gd name="connsiteY2" fmla="*/ 1 h 2205262"/>
              <a:gd name="connsiteX3" fmla="*/ 1882311 w 2205262"/>
              <a:gd name="connsiteY3" fmla="*/ 322955 h 2205262"/>
              <a:gd name="connsiteX4" fmla="*/ 2205263 w 2205262"/>
              <a:gd name="connsiteY4" fmla="*/ 1102634 h 2205262"/>
              <a:gd name="connsiteX5" fmla="*/ 1882310 w 2205262"/>
              <a:gd name="connsiteY5" fmla="*/ 1882312 h 2205262"/>
              <a:gd name="connsiteX6" fmla="*/ 1102632 w 2205262"/>
              <a:gd name="connsiteY6" fmla="*/ 2205265 h 2205262"/>
              <a:gd name="connsiteX7" fmla="*/ 322954 w 2205262"/>
              <a:gd name="connsiteY7" fmla="*/ 1882311 h 2205262"/>
              <a:gd name="connsiteX8" fmla="*/ 2 w 2205262"/>
              <a:gd name="connsiteY8" fmla="*/ 1102633 h 2205262"/>
              <a:gd name="connsiteX9" fmla="*/ 0 w 2205262"/>
              <a:gd name="connsiteY9" fmla="*/ 1102631 h 22052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05262" h="2205262">
                <a:moveTo>
                  <a:pt x="0" y="1102631"/>
                </a:moveTo>
                <a:cubicBezTo>
                  <a:pt x="0" y="810195"/>
                  <a:pt x="116170" y="529736"/>
                  <a:pt x="322954" y="322953"/>
                </a:cubicBezTo>
                <a:cubicBezTo>
                  <a:pt x="529738" y="116170"/>
                  <a:pt x="810197" y="0"/>
                  <a:pt x="1102633" y="1"/>
                </a:cubicBezTo>
                <a:cubicBezTo>
                  <a:pt x="1395069" y="1"/>
                  <a:pt x="1675528" y="116171"/>
                  <a:pt x="1882311" y="322955"/>
                </a:cubicBezTo>
                <a:cubicBezTo>
                  <a:pt x="2089094" y="529739"/>
                  <a:pt x="2205264" y="810198"/>
                  <a:pt x="2205263" y="1102634"/>
                </a:cubicBezTo>
                <a:cubicBezTo>
                  <a:pt x="2205263" y="1395070"/>
                  <a:pt x="2089093" y="1675529"/>
                  <a:pt x="1882310" y="1882312"/>
                </a:cubicBezTo>
                <a:cubicBezTo>
                  <a:pt x="1675526" y="2089095"/>
                  <a:pt x="1395068" y="2205265"/>
                  <a:pt x="1102632" y="2205265"/>
                </a:cubicBezTo>
                <a:cubicBezTo>
                  <a:pt x="810196" y="2205265"/>
                  <a:pt x="529737" y="2089095"/>
                  <a:pt x="322954" y="1882311"/>
                </a:cubicBezTo>
                <a:cubicBezTo>
                  <a:pt x="116171" y="1675527"/>
                  <a:pt x="1" y="1395069"/>
                  <a:pt x="2" y="1102633"/>
                </a:cubicBezTo>
                <a:lnTo>
                  <a:pt x="0" y="1102631"/>
                </a:lnTo>
                <a:close/>
              </a:path>
            </a:pathLst>
          </a:custGeom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hemeClr val="accent1">
              <a:hueOff val="0"/>
              <a:satOff val="0"/>
              <a:lumOff val="0"/>
              <a:alphaOff val="0"/>
            </a:schemeClr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335653" tIns="335653" rIns="335653" bIns="335653" spcCol="1270" anchor="ctr"/>
          <a:lstStyle/>
          <a:p>
            <a:pPr algn="ctr" defTabSz="889000">
              <a:lnSpc>
                <a:spcPct val="90000"/>
              </a:lnSpc>
              <a:spcAft>
                <a:spcPct val="35000"/>
              </a:spcAft>
              <a:defRPr/>
            </a:pPr>
            <a:r>
              <a:rPr lang="ru-RU" sz="2000" b="1" dirty="0">
                <a:latin typeface="Arial" pitchFamily="34" charset="0"/>
                <a:cs typeface="Arial" pitchFamily="34" charset="0"/>
              </a:rPr>
              <a:t>Условия реализации Программы </a:t>
            </a:r>
          </a:p>
        </p:txBody>
      </p:sp>
      <p:grpSp>
        <p:nvGrpSpPr>
          <p:cNvPr id="2" name="Группа 24"/>
          <p:cNvGrpSpPr>
            <a:grpSpLocks/>
          </p:cNvGrpSpPr>
          <p:nvPr/>
        </p:nvGrpSpPr>
        <p:grpSpPr bwMode="auto">
          <a:xfrm>
            <a:off x="5659438" y="3789365"/>
            <a:ext cx="3232150" cy="2179637"/>
            <a:chOff x="5660061" y="3789040"/>
            <a:chExt cx="3232219" cy="2179673"/>
          </a:xfrm>
        </p:grpSpPr>
        <p:sp>
          <p:nvSpPr>
            <p:cNvPr id="19" name="Стрелка влево 18"/>
            <p:cNvSpPr/>
            <p:nvPr/>
          </p:nvSpPr>
          <p:spPr>
            <a:xfrm>
              <a:off x="5660061" y="4816169"/>
              <a:ext cx="1820901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20" name="Полилиния 19"/>
            <p:cNvSpPr/>
            <p:nvPr/>
          </p:nvSpPr>
          <p:spPr>
            <a:xfrm>
              <a:off x="6191884" y="4292285"/>
              <a:ext cx="2578155" cy="1676428"/>
            </a:xfrm>
            <a:custGeom>
              <a:avLst/>
              <a:gdLst>
                <a:gd name="connsiteX0" fmla="*/ 0 w 2577163"/>
                <a:gd name="connsiteY0" fmla="*/ 167600 h 1675999"/>
                <a:gd name="connsiteX1" fmla="*/ 49089 w 2577163"/>
                <a:gd name="connsiteY1" fmla="*/ 49089 h 1675999"/>
                <a:gd name="connsiteX2" fmla="*/ 167600 w 2577163"/>
                <a:gd name="connsiteY2" fmla="*/ 0 h 1675999"/>
                <a:gd name="connsiteX3" fmla="*/ 2409563 w 2577163"/>
                <a:gd name="connsiteY3" fmla="*/ 0 h 1675999"/>
                <a:gd name="connsiteX4" fmla="*/ 2528074 w 2577163"/>
                <a:gd name="connsiteY4" fmla="*/ 49089 h 1675999"/>
                <a:gd name="connsiteX5" fmla="*/ 2577163 w 2577163"/>
                <a:gd name="connsiteY5" fmla="*/ 167600 h 1675999"/>
                <a:gd name="connsiteX6" fmla="*/ 2577163 w 2577163"/>
                <a:gd name="connsiteY6" fmla="*/ 1508399 h 1675999"/>
                <a:gd name="connsiteX7" fmla="*/ 2528074 w 2577163"/>
                <a:gd name="connsiteY7" fmla="*/ 1626910 h 1675999"/>
                <a:gd name="connsiteX8" fmla="*/ 2409563 w 2577163"/>
                <a:gd name="connsiteY8" fmla="*/ 1675999 h 1675999"/>
                <a:gd name="connsiteX9" fmla="*/ 167600 w 2577163"/>
                <a:gd name="connsiteY9" fmla="*/ 1675999 h 1675999"/>
                <a:gd name="connsiteX10" fmla="*/ 49089 w 2577163"/>
                <a:gd name="connsiteY10" fmla="*/ 1626910 h 1675999"/>
                <a:gd name="connsiteX11" fmla="*/ 0 w 2577163"/>
                <a:gd name="connsiteY11" fmla="*/ 1508399 h 1675999"/>
                <a:gd name="connsiteX12" fmla="*/ 0 w 2577163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577163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2409563" y="0"/>
                  </a:lnTo>
                  <a:cubicBezTo>
                    <a:pt x="2454013" y="0"/>
                    <a:pt x="2496643" y="17658"/>
                    <a:pt x="2528074" y="49089"/>
                  </a:cubicBezTo>
                  <a:cubicBezTo>
                    <a:pt x="2559505" y="80520"/>
                    <a:pt x="2577163" y="123150"/>
                    <a:pt x="2577163" y="167600"/>
                  </a:cubicBezTo>
                  <a:lnTo>
                    <a:pt x="2577163" y="1508399"/>
                  </a:lnTo>
                  <a:cubicBezTo>
                    <a:pt x="2577163" y="1552849"/>
                    <a:pt x="2559505" y="1595479"/>
                    <a:pt x="2528074" y="1626910"/>
                  </a:cubicBezTo>
                  <a:cubicBezTo>
                    <a:pt x="2496643" y="1658341"/>
                    <a:pt x="2454013" y="1675999"/>
                    <a:pt x="2409563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6">
                <a:hueOff val="0"/>
                <a:satOff val="0"/>
                <a:lumOff val="0"/>
                <a:alphaOff val="0"/>
              </a:schemeClr>
            </a:fillRef>
            <a:effectRef idx="0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79568" tIns="79568" rIns="79568" bIns="79568" spcCol="1270" anchor="b"/>
            <a:lstStyle/>
            <a:p>
              <a:pPr defTabSz="711200">
                <a:lnSpc>
                  <a:spcPct val="90000"/>
                </a:lnSpc>
                <a:defRPr/>
              </a:pPr>
              <a:r>
                <a:rPr lang="ru-RU" sz="1600" b="1" dirty="0">
                  <a:latin typeface="Arial" pitchFamily="34" charset="0"/>
                  <a:cs typeface="Arial" pitchFamily="34" charset="0"/>
                </a:rPr>
                <a:t>развивающая </a:t>
              </a:r>
              <a:r>
                <a:rPr lang="ru-RU" sz="1600" b="1" dirty="0" err="1">
                  <a:latin typeface="Arial" pitchFamily="34" charset="0"/>
                  <a:cs typeface="Arial" pitchFamily="34" charset="0"/>
                </a:rPr>
                <a:t>предметно-простран-ственная</a:t>
              </a:r>
              <a:r>
                <a:rPr lang="ru-RU" sz="1600" b="1" dirty="0">
                  <a:latin typeface="Arial" pitchFamily="34" charset="0"/>
                  <a:cs typeface="Arial" pitchFamily="34" charset="0"/>
                </a:rPr>
                <a:t> среда</a:t>
              </a:r>
            </a:p>
          </p:txBody>
        </p:sp>
        <p:pic>
          <p:nvPicPr>
            <p:cNvPr id="1026" name="Picture 2" descr="D:\ПРОСВЕЩЕНИЕ\Картинки разные\Детские_помещения\01.jpg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7092280" y="3789040"/>
              <a:ext cx="1800000" cy="135596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3" name="Группа 23"/>
          <p:cNvGrpSpPr>
            <a:grpSpLocks/>
          </p:cNvGrpSpPr>
          <p:nvPr/>
        </p:nvGrpSpPr>
        <p:grpSpPr bwMode="auto">
          <a:xfrm>
            <a:off x="5018088" y="1628777"/>
            <a:ext cx="2938462" cy="2239963"/>
            <a:chOff x="5018814" y="1628800"/>
            <a:chExt cx="2937362" cy="2240552"/>
          </a:xfrm>
        </p:grpSpPr>
        <p:sp>
          <p:nvSpPr>
            <p:cNvPr id="17" name="Стрелка влево 16"/>
            <p:cNvSpPr/>
            <p:nvPr/>
          </p:nvSpPr>
          <p:spPr>
            <a:xfrm rot="18900000">
              <a:off x="5018814" y="3240537"/>
              <a:ext cx="2016957" cy="62881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8" name="Полилиния 17"/>
            <p:cNvSpPr/>
            <p:nvPr/>
          </p:nvSpPr>
          <p:spPr>
            <a:xfrm>
              <a:off x="5693248" y="2003549"/>
              <a:ext cx="2094716" cy="1676841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5">
                <a:hueOff val="0"/>
                <a:satOff val="0"/>
                <a:lumOff val="0"/>
                <a:alphaOff val="0"/>
              </a:schemeClr>
            </a:fillRef>
            <a:effectRef idx="0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финансовые</a:t>
              </a:r>
            </a:p>
          </p:txBody>
        </p:sp>
        <p:pic>
          <p:nvPicPr>
            <p:cNvPr id="1028" name="Picture 4" descr="http://www.bolshoyvopros.ru/files/users/images/63/7f/637fdf6934b8d6902d9d87626df981f5.jpg"/>
            <p:cNvPicPr>
              <a:picLocks noChangeAspect="1" noChangeArrowheads="1"/>
            </p:cNvPicPr>
            <p:nvPr/>
          </p:nvPicPr>
          <p:blipFill>
            <a:blip r:embed="rId4" cstate="print"/>
            <a:srcRect l="2144" t="-150" r="4688" b="5731"/>
            <a:stretch>
              <a:fillRect/>
            </a:stretch>
          </p:blipFill>
          <p:spPr bwMode="auto">
            <a:xfrm>
              <a:off x="6156176" y="1628800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5" name="Группа 22"/>
          <p:cNvGrpSpPr>
            <a:grpSpLocks/>
          </p:cNvGrpSpPr>
          <p:nvPr/>
        </p:nvGrpSpPr>
        <p:grpSpPr bwMode="auto">
          <a:xfrm>
            <a:off x="3403600" y="981075"/>
            <a:ext cx="2095500" cy="2947988"/>
            <a:chOff x="3403959" y="980728"/>
            <a:chExt cx="2094999" cy="2948497"/>
          </a:xfrm>
        </p:grpSpPr>
        <p:sp>
          <p:nvSpPr>
            <p:cNvPr id="15" name="Стрелка влево 14"/>
            <p:cNvSpPr/>
            <p:nvPr/>
          </p:nvSpPr>
          <p:spPr>
            <a:xfrm rot="16200000">
              <a:off x="3601999" y="2765517"/>
              <a:ext cx="1698918" cy="62850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6" name="Полилиния 15"/>
            <p:cNvSpPr/>
            <p:nvPr/>
          </p:nvSpPr>
          <p:spPr>
            <a:xfrm>
              <a:off x="3403959" y="1391962"/>
              <a:ext cx="2094999" cy="1676689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4">
                <a:hueOff val="0"/>
                <a:satOff val="0"/>
                <a:lumOff val="0"/>
                <a:alphaOff val="0"/>
              </a:schemeClr>
            </a:fillRef>
            <a:effectRef idx="0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ct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материально-технические</a:t>
              </a:r>
            </a:p>
          </p:txBody>
        </p:sp>
        <p:pic>
          <p:nvPicPr>
            <p:cNvPr id="1030" name="Picture 6" descr="http://img0.liveinternet.ru/images/attach/c/5/92/177/92177630_4565946_k_1_.jpg"/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3563888" y="980728"/>
              <a:ext cx="1800000" cy="1350000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6" name="Группа 20"/>
          <p:cNvGrpSpPr>
            <a:grpSpLocks/>
          </p:cNvGrpSpPr>
          <p:nvPr/>
        </p:nvGrpSpPr>
        <p:grpSpPr bwMode="auto">
          <a:xfrm>
            <a:off x="827090" y="1700213"/>
            <a:ext cx="2382837" cy="2863850"/>
            <a:chOff x="827584" y="1700808"/>
            <a:chExt cx="2382818" cy="2862551"/>
          </a:xfrm>
        </p:grpSpPr>
        <p:sp>
          <p:nvSpPr>
            <p:cNvPr id="13" name="Стрелка влево 12"/>
            <p:cNvSpPr/>
            <p:nvPr/>
          </p:nvSpPr>
          <p:spPr>
            <a:xfrm rot="13500000">
              <a:off x="1867043" y="3240638"/>
              <a:ext cx="2016798" cy="628645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4" name="Полилиния 13"/>
            <p:cNvSpPr/>
            <p:nvPr/>
          </p:nvSpPr>
          <p:spPr>
            <a:xfrm>
              <a:off x="1114919" y="2003882"/>
              <a:ext cx="2095483" cy="1675640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3">
                <a:hueOff val="0"/>
                <a:satOff val="0"/>
                <a:lumOff val="0"/>
                <a:alphaOff val="0"/>
              </a:schemeClr>
            </a:fillRef>
            <a:effectRef idx="0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кадровые</a:t>
              </a:r>
            </a:p>
          </p:txBody>
        </p:sp>
        <p:pic>
          <p:nvPicPr>
            <p:cNvPr id="1032" name="Picture 8" descr="http://www.proza.ru/pics/2011/01/28/114.jpg"/>
            <p:cNvPicPr>
              <a:picLocks noChangeAspect="1" noChangeArrowheads="1"/>
            </p:cNvPicPr>
            <p:nvPr/>
          </p:nvPicPr>
          <p:blipFill>
            <a:blip r:embed="rId6" cstate="print"/>
            <a:srcRect l="3704" t="4167" r="26852" b="16658"/>
            <a:stretch>
              <a:fillRect/>
            </a:stretch>
          </p:blipFill>
          <p:spPr bwMode="auto">
            <a:xfrm>
              <a:off x="827584" y="1700808"/>
              <a:ext cx="1800000" cy="1368152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  <p:grpSp>
        <p:nvGrpSpPr>
          <p:cNvPr id="7" name="Группа 21"/>
          <p:cNvGrpSpPr>
            <a:grpSpLocks/>
          </p:cNvGrpSpPr>
          <p:nvPr/>
        </p:nvGrpSpPr>
        <p:grpSpPr bwMode="auto">
          <a:xfrm>
            <a:off x="250827" y="3789365"/>
            <a:ext cx="3006725" cy="2179637"/>
            <a:chOff x="251520" y="3789040"/>
            <a:chExt cx="3005974" cy="2179673"/>
          </a:xfrm>
        </p:grpSpPr>
        <p:sp>
          <p:nvSpPr>
            <p:cNvPr id="11" name="Стрелка влево 10"/>
            <p:cNvSpPr/>
            <p:nvPr/>
          </p:nvSpPr>
          <p:spPr>
            <a:xfrm rot="10800000">
              <a:off x="1687849" y="4816169"/>
              <a:ext cx="1569645" cy="628660"/>
            </a:xfrm>
            <a:prstGeom prst="leftArrow">
              <a:avLst>
                <a:gd name="adj1" fmla="val 60000"/>
                <a:gd name="adj2" fmla="val 50000"/>
              </a:avLst>
            </a:prstGeom>
            <a:solidFill>
              <a:schemeClr val="bg1">
                <a:lumMod val="65000"/>
              </a:schemeClr>
            </a:solidFill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rgbClr r="0" g="0" b="0"/>
            </a:fillRef>
            <a:effectRef idx="0">
              <a:scrgbClr r="0" g="0" b="0"/>
            </a:effectRef>
            <a:fontRef idx="minor">
              <a:schemeClr val="lt1">
                <a:hueOff val="0"/>
                <a:satOff val="0"/>
                <a:lumOff val="0"/>
                <a:alphaOff val="0"/>
              </a:schemeClr>
            </a:fontRef>
          </p:style>
        </p:sp>
        <p:sp>
          <p:nvSpPr>
            <p:cNvPr id="12" name="Полилиния 11"/>
            <p:cNvSpPr/>
            <p:nvPr/>
          </p:nvSpPr>
          <p:spPr>
            <a:xfrm>
              <a:off x="640361" y="4292285"/>
              <a:ext cx="2094977" cy="1676428"/>
            </a:xfrm>
            <a:custGeom>
              <a:avLst/>
              <a:gdLst>
                <a:gd name="connsiteX0" fmla="*/ 0 w 2094999"/>
                <a:gd name="connsiteY0" fmla="*/ 167600 h 1675999"/>
                <a:gd name="connsiteX1" fmla="*/ 49089 w 2094999"/>
                <a:gd name="connsiteY1" fmla="*/ 49089 h 1675999"/>
                <a:gd name="connsiteX2" fmla="*/ 167600 w 2094999"/>
                <a:gd name="connsiteY2" fmla="*/ 0 h 1675999"/>
                <a:gd name="connsiteX3" fmla="*/ 1927399 w 2094999"/>
                <a:gd name="connsiteY3" fmla="*/ 0 h 1675999"/>
                <a:gd name="connsiteX4" fmla="*/ 2045910 w 2094999"/>
                <a:gd name="connsiteY4" fmla="*/ 49089 h 1675999"/>
                <a:gd name="connsiteX5" fmla="*/ 2094999 w 2094999"/>
                <a:gd name="connsiteY5" fmla="*/ 167600 h 1675999"/>
                <a:gd name="connsiteX6" fmla="*/ 2094999 w 2094999"/>
                <a:gd name="connsiteY6" fmla="*/ 1508399 h 1675999"/>
                <a:gd name="connsiteX7" fmla="*/ 2045910 w 2094999"/>
                <a:gd name="connsiteY7" fmla="*/ 1626910 h 1675999"/>
                <a:gd name="connsiteX8" fmla="*/ 1927399 w 2094999"/>
                <a:gd name="connsiteY8" fmla="*/ 1675999 h 1675999"/>
                <a:gd name="connsiteX9" fmla="*/ 167600 w 2094999"/>
                <a:gd name="connsiteY9" fmla="*/ 1675999 h 1675999"/>
                <a:gd name="connsiteX10" fmla="*/ 49089 w 2094999"/>
                <a:gd name="connsiteY10" fmla="*/ 1626910 h 1675999"/>
                <a:gd name="connsiteX11" fmla="*/ 0 w 2094999"/>
                <a:gd name="connsiteY11" fmla="*/ 1508399 h 1675999"/>
                <a:gd name="connsiteX12" fmla="*/ 0 w 2094999"/>
                <a:gd name="connsiteY12" fmla="*/ 167600 h 16759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2094999" h="1675999">
                  <a:moveTo>
                    <a:pt x="0" y="167600"/>
                  </a:moveTo>
                  <a:cubicBezTo>
                    <a:pt x="0" y="123150"/>
                    <a:pt x="17658" y="80520"/>
                    <a:pt x="49089" y="49089"/>
                  </a:cubicBezTo>
                  <a:cubicBezTo>
                    <a:pt x="80520" y="17658"/>
                    <a:pt x="123150" y="0"/>
                    <a:pt x="167600" y="0"/>
                  </a:cubicBezTo>
                  <a:lnTo>
                    <a:pt x="1927399" y="0"/>
                  </a:lnTo>
                  <a:cubicBezTo>
                    <a:pt x="1971849" y="0"/>
                    <a:pt x="2014479" y="17658"/>
                    <a:pt x="2045910" y="49089"/>
                  </a:cubicBezTo>
                  <a:cubicBezTo>
                    <a:pt x="2077341" y="80520"/>
                    <a:pt x="2094999" y="123150"/>
                    <a:pt x="2094999" y="167600"/>
                  </a:cubicBezTo>
                  <a:lnTo>
                    <a:pt x="2094999" y="1508399"/>
                  </a:lnTo>
                  <a:cubicBezTo>
                    <a:pt x="2094999" y="1552849"/>
                    <a:pt x="2077341" y="1595479"/>
                    <a:pt x="2045910" y="1626910"/>
                  </a:cubicBezTo>
                  <a:cubicBezTo>
                    <a:pt x="2014479" y="1658341"/>
                    <a:pt x="1971849" y="1675999"/>
                    <a:pt x="1927399" y="1675999"/>
                  </a:cubicBezTo>
                  <a:lnTo>
                    <a:pt x="167600" y="1675999"/>
                  </a:lnTo>
                  <a:cubicBezTo>
                    <a:pt x="123150" y="1675999"/>
                    <a:pt x="80520" y="1658341"/>
                    <a:pt x="49089" y="1626910"/>
                  </a:cubicBezTo>
                  <a:cubicBezTo>
                    <a:pt x="17658" y="1595479"/>
                    <a:pt x="0" y="1552849"/>
                    <a:pt x="0" y="1508399"/>
                  </a:cubicBezTo>
                  <a:lnTo>
                    <a:pt x="0" y="167600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lIns="83378" tIns="83378" rIns="83378" bIns="83378" spcCol="1270" anchor="b"/>
            <a:lstStyle/>
            <a:p>
              <a:pPr algn="r" defTabSz="800100">
                <a:lnSpc>
                  <a:spcPct val="90000"/>
                </a:lnSpc>
                <a:spcAft>
                  <a:spcPct val="35000"/>
                </a:spcAft>
                <a:defRPr/>
              </a:pPr>
              <a:r>
                <a:rPr lang="ru-RU" b="1" dirty="0">
                  <a:latin typeface="Arial" pitchFamily="34" charset="0"/>
                  <a:cs typeface="Arial" pitchFamily="34" charset="0"/>
                </a:rPr>
                <a:t>психолого-педагогические</a:t>
              </a:r>
            </a:p>
          </p:txBody>
        </p:sp>
        <p:pic>
          <p:nvPicPr>
            <p:cNvPr id="1033" name="Picture 9" descr="D:\ПРОСВЕЩЕНИЕ\Картинки разные\Эмоции\050.jpg"/>
            <p:cNvPicPr>
              <a:picLocks noChangeAspect="1" noChangeArrowheads="1"/>
            </p:cNvPicPr>
            <p:nvPr/>
          </p:nvPicPr>
          <p:blipFill>
            <a:blip r:embed="rId7" cstate="print"/>
            <a:srcRect l="8001" t="5041" r="7990"/>
            <a:stretch>
              <a:fillRect/>
            </a:stretch>
          </p:blipFill>
          <p:spPr bwMode="auto">
            <a:xfrm>
              <a:off x="251520" y="3789040"/>
              <a:ext cx="1800000" cy="1356405"/>
            </a:xfrm>
            <a:prstGeom prst="roundRect">
              <a:avLst/>
            </a:prstGeom>
            <a:noFill/>
            <a:ln>
              <a:noFill/>
            </a:ln>
            <a:effectLst>
              <a:outerShdw blurRad="44450" dist="27940" dir="5400000" algn="ctr">
                <a:srgbClr val="000000">
                  <a:alpha val="32000"/>
                </a:srgbClr>
              </a:outerShdw>
            </a:effectLst>
            <a:scene3d>
              <a:camera prst="orthographicFront">
                <a:rot lat="0" lon="0" rev="0"/>
              </a:camera>
              <a:lightRig rig="balanced" dir="t">
                <a:rot lat="0" lon="0" rev="8700000"/>
              </a:lightRig>
            </a:scene3d>
            <a:sp3d>
              <a:bevelT w="190500" h="38100"/>
            </a:sp3d>
          </p:spPr>
        </p:pic>
      </p:grpSp>
    </p:spTree>
    <p:extLst>
      <p:ext uri="{BB962C8B-B14F-4D97-AF65-F5344CB8AC3E}">
        <p14:creationId xmlns:p14="http://schemas.microsoft.com/office/powerpoint/2010/main" xmlns="" val="207889685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Заголовок 1"/>
          <p:cNvSpPr>
            <a:spLocks noGrp="1"/>
          </p:cNvSpPr>
          <p:nvPr>
            <p:ph type="title"/>
          </p:nvPr>
        </p:nvSpPr>
        <p:spPr>
          <a:xfrm>
            <a:off x="1666020" y="260650"/>
            <a:ext cx="6120680" cy="375613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Специфика контингента воспитанников ДОУ </a:t>
            </a:r>
          </a:p>
        </p:txBody>
      </p:sp>
      <p:sp>
        <p:nvSpPr>
          <p:cNvPr id="30723" name="Содержимое 2"/>
          <p:cNvSpPr>
            <a:spLocks noGrp="1"/>
          </p:cNvSpPr>
          <p:nvPr>
            <p:ph idx="1"/>
          </p:nvPr>
        </p:nvSpPr>
        <p:spPr>
          <a:xfrm>
            <a:off x="611560" y="736486"/>
            <a:ext cx="8229600" cy="5543016"/>
          </a:xfrm>
        </p:spPr>
        <p:txBody>
          <a:bodyPr rtlCol="0">
            <a:noAutofit/>
          </a:bodyPr>
          <a:lstStyle/>
          <a:p>
            <a:pPr marL="0" indent="0" algn="ctr">
              <a:spcBef>
                <a:spcPts val="0"/>
              </a:spcBef>
              <a:buNone/>
              <a:defRPr/>
            </a:pP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r>
              <a:rPr lang="ru-RU" altLang="ru-RU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соответствии с Уставом МАДОУ детский сад №11 возрастная периодизация контингента    обучающихся определяет наличие групп: группа раннего возраста, первая младшая, вторая младшая, средняя, старшая, подготовительная к школе.   Группы в МАДОУ: 11-  общеразвивающей направленности, 3-компенсирующей направленности (ТНР, ОНР), 1 – разновозрастная с. Ира.</a:t>
            </a:r>
            <a:endParaRPr lang="ru-RU" altLang="ru-RU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spcBef>
                <a:spcPts val="0"/>
              </a:spcBef>
              <a:buNone/>
              <a:defRPr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Программа определяет содержание и организацию образовательной деятельности с обучающимися дошкольной организации и обеспечивает развитие личности детей дошкольного возраста в различных видах общения и деятельности с учетом их возрастных, индивидуальных психологических и физиологических особенностей в соответствии с направлениями развития ребенка</a:t>
            </a: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endParaRPr 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just">
              <a:spcBef>
                <a:spcPts val="0"/>
              </a:spcBef>
              <a:buNone/>
            </a:pPr>
            <a:r>
              <a:rPr lang="ru-RU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Коррекционно-развивающая </a:t>
            </a:r>
            <a:r>
              <a:rPr lang="ru-RU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образовательная деятельность с детьми с ограниченными возможностями здоровья (ОВЗ) строится с учетом особых образовательных потребностей и социальной адаптации в соответствии с разработанной АООП  для детей с   нарушениями речи (ОНР, ТНР, ФНР). </a:t>
            </a:r>
          </a:p>
          <a:p>
            <a:pPr marL="0" indent="0">
              <a:spcBef>
                <a:spcPts val="0"/>
              </a:spcBef>
              <a:buNone/>
            </a:pPr>
            <a:endParaRPr lang="ru-RU" altLang="ru-RU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buNone/>
              <a:defRPr/>
            </a:pPr>
            <a:endParaRPr lang="ru-RU" altLang="ru-RU" dirty="0" smtClean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244103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/>
          <p:nvPr/>
        </p:nvSpPr>
        <p:spPr>
          <a:xfrm>
            <a:off x="827584" y="300073"/>
            <a:ext cx="72008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Характеристика взаимодействия ДОУ </a:t>
            </a:r>
          </a:p>
          <a:p>
            <a:pPr algn="ctr"/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с семьями воспитанников</a:t>
            </a:r>
            <a:endParaRPr lang="ru-RU" sz="2000" b="1" dirty="0">
              <a:solidFill>
                <a:srgbClr val="C00000"/>
              </a:solidFill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31121" y="1176911"/>
            <a:ext cx="2808312" cy="452116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Цели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5220072" y="1161857"/>
            <a:ext cx="2808312" cy="446649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Задачи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63810" y="4709166"/>
            <a:ext cx="3312368" cy="378621"/>
          </a:xfrm>
          <a:prstGeom prst="roundRect">
            <a:avLst/>
          </a:prstGeom>
          <a:solidFill>
            <a:srgbClr val="92D050"/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Принципы взаимодействия:</a:t>
            </a:r>
            <a:endParaRPr lang="ru-RU" dirty="0">
              <a:solidFill>
                <a:srgbClr val="002060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109634" y="5182010"/>
            <a:ext cx="4020725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Приоритет семьи в воспитании, обучении и развитии ребенка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Открытость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Индивидуально-дифференцированный подход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Возрастосообразность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158018" y="1814174"/>
            <a:ext cx="376591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единства подходов к воспитанию и обучению детей в условиях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 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 семьи; повышение воспитательного потенциала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Обеспечение психолого-педагогической поддержки семьи и повышение компетентности родителей в вопросах образования, охраны и укрепления здоровья детей младенческого, раннего и дошкольного возраста.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3995937" y="1572347"/>
            <a:ext cx="5000315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Информирование родителей и общественности относительно целей дошкольного образования, общих для всего образовательного пространства РФ, о мерах господдержки семьям, имеющим детей дошкольного возраста, а также об образовательной программе, реализуемой в </a:t>
            </a:r>
            <a:r>
              <a:rPr lang="ru-RU" sz="1600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МАДОУ.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Просвещение родителей, повышение их правовой, психолого-педагогической компетентности в вопросах охраны и укрепления здоровья, развития и образования детей.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Создание условий для развития ответственного и осознанного </a:t>
            </a:r>
            <a:r>
              <a:rPr lang="ru-RU" sz="1600" dirty="0" err="1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родительства</a:t>
            </a: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как базовой основы благополучия семьи.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Построение взаимодействия в форме сотрудничества и установления партнерских отношений с родителями детей младенческого, раннего и дошкольного возраста для решения образовательных задач.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Вовлечение родителей в образовательный процесс.</a:t>
            </a: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8893313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7" name="AutoShape 2"/>
          <p:cNvSpPr>
            <a:spLocks noGrp="1" noChangeArrowheads="1"/>
          </p:cNvSpPr>
          <p:nvPr>
            <p:ph type="title"/>
          </p:nvPr>
        </p:nvSpPr>
        <p:spPr>
          <a:xfrm>
            <a:off x="1619672" y="764704"/>
            <a:ext cx="6399684" cy="576064"/>
          </a:xfrm>
        </p:spPr>
        <p:txBody>
          <a:bodyPr>
            <a:normAutofit fontScale="90000"/>
          </a:bodyPr>
          <a:lstStyle/>
          <a:p>
            <a:pPr algn="ctr" eaLnBrk="1" hangingPunct="1"/>
            <a:r>
              <a:rPr lang="ru-RU" altLang="ru-RU" sz="2000" b="1" dirty="0">
                <a:solidFill>
                  <a:srgbClr val="C00000"/>
                </a:solidFill>
              </a:rPr>
              <a:t>        </a:t>
            </a:r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Формы работы по взаимодействию с родителями</a:t>
            </a:r>
          </a:p>
        </p:txBody>
      </p:sp>
      <p:sp>
        <p:nvSpPr>
          <p:cNvPr id="26626" name="Rectangle 3"/>
          <p:cNvSpPr>
            <a:spLocks noGrp="1" noChangeArrowheads="1"/>
          </p:cNvSpPr>
          <p:nvPr>
            <p:ph idx="1"/>
          </p:nvPr>
        </p:nvSpPr>
        <p:spPr>
          <a:xfrm>
            <a:off x="906172" y="1556794"/>
            <a:ext cx="7407275" cy="439261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Анкетирование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собрания, конференции, мастер-классы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ДОУ через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Наблюдательный совет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родительский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комитет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Консультирование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Родительские уголки и информационные стенды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Дни открытых дверей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Экскурсии по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МАДОУ</a:t>
            </a:r>
            <a:endParaRPr lang="ru-RU" alt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создании </a:t>
            </a:r>
            <a:r>
              <a:rPr lang="ru-RU" alt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предметно-развивающей </a:t>
            </a: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среды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 педагогическом процессе (открытые просмотры, проекты, акции, привлечение родителей к подготовке праздников)</a:t>
            </a:r>
          </a:p>
          <a:p>
            <a:pPr eaLnBrk="1" hangingPunct="1">
              <a:buFont typeface="Wingdings" panose="05000000000000000000" pitchFamily="2" charset="2"/>
              <a:buChar char="Ø"/>
            </a:pPr>
            <a:r>
              <a:rPr lang="ru-RU" alt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Совместные мероприятия с участием воспитанников, педагогов, родителей</a:t>
            </a:r>
          </a:p>
        </p:txBody>
      </p:sp>
    </p:spTree>
    <p:extLst>
      <p:ext uri="{BB962C8B-B14F-4D97-AF65-F5344CB8AC3E}">
        <p14:creationId xmlns:p14="http://schemas.microsoft.com/office/powerpoint/2010/main" xmlns="" val="3391861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090245" y="691481"/>
            <a:ext cx="7130563" cy="56323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Рабочая Программа воспитания</a:t>
            </a:r>
          </a:p>
          <a:p>
            <a:pPr indent="342900" algn="ctr">
              <a:spcAft>
                <a:spcPts val="0"/>
              </a:spcAft>
            </a:pPr>
            <a:r>
              <a:rPr lang="ru-RU" b="1" dirty="0" smtClean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«От крохи к личности нового поколения»</a:t>
            </a:r>
            <a:endParaRPr lang="ru-RU" dirty="0">
              <a:solidFill>
                <a:srgbClr val="FF0000"/>
              </a:solidFill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ctr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Разработана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ФОП ДО,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требований Федерального закона № 304-ФЗ от 31.07.2020 «О внесении изменений в Федеральный закон «Об образовании в Российской Федерации» по вопросам воспитания обучающихся»,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Плана мероприятий по реализации в 2021-2025 годах Стратегии развития воспитания в Российской Федерации на период до 2025 года.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с учетом региональной специфики реализации Стратегии развития воспитания в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Республике Башкортостан. 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indent="342900" algn="just">
              <a:spcAft>
                <a:spcPts val="0"/>
              </a:spcAft>
            </a:pP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Программа отражает интересы и запросы участников образовательных 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отношений:</a:t>
            </a:r>
            <a:endParaRPr lang="ru-RU" sz="1200" b="1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признавая приоритетную роль его личностного развития на основе возрастных и индивидуальных особенностей, интересов и потребностей;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родителей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ребенка (законных представителей) и значимых для ребенка взрослых; </a:t>
            </a:r>
            <a:endParaRPr lang="ru-RU" sz="1200" dirty="0" smtClean="0">
              <a:latin typeface="Arial" panose="020B0604020202020204" pitchFamily="34" charset="0"/>
              <a:ea typeface="Times New Roman" panose="02020603050405020304" pitchFamily="18" charset="0"/>
            </a:endParaRPr>
          </a:p>
          <a:p>
            <a:pPr marL="285750" indent="-285750" algn="just">
              <a:spcAft>
                <a:spcPts val="0"/>
              </a:spcAft>
              <a:buFont typeface="Arial" panose="020B0604020202020204" pitchFamily="34" charset="0"/>
              <a:buChar char="•"/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государства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 общества. </a:t>
            </a:r>
            <a:endParaRPr lang="ru-RU" sz="1200" dirty="0">
              <a:latin typeface="Arial" panose="020B0604020202020204" pitchFamily="34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2123690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501162" y="219808"/>
            <a:ext cx="8431823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Общая цель воспитания  в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МАДОУ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 личностное развитие каждого ребенка с учетом его индивидуальности и создание условий для позитивной социализации  детей на основе традиционных ценностей российского общества, что предполагает: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первоначальных представлений о традиционных ценностях российского народа, социально приемлемых нормах и правилах поведения;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algn="just">
              <a:spcAft>
                <a:spcPts val="0"/>
              </a:spcAft>
            </a:pP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- формирование ценностного отношения к окружающему миру (природному и социокультурному), другим людям, себе;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85750" indent="-285750" algn="just">
              <a:spcAft>
                <a:spcPts val="0"/>
              </a:spcAft>
              <a:buFontTx/>
              <a:buChar char="-"/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становление 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первичного опыта деятельности и поведения в соответствии с традиционными ценностями, принятыми в обществе нормами и правилами  (п..29.2.1.1 ФОП ДО</a:t>
            </a: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)</a:t>
            </a:r>
          </a:p>
          <a:p>
            <a:pPr marL="171450" indent="-171450" algn="just">
              <a:spcAft>
                <a:spcPts val="0"/>
              </a:spcAft>
              <a:buFontTx/>
              <a:buChar char="-"/>
            </a:pP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07731" y="3046988"/>
            <a:ext cx="8625254" cy="36407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Общие задачи воспитания</a:t>
            </a:r>
            <a:r>
              <a:rPr lang="ru-RU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</a:t>
            </a:r>
            <a:r>
              <a:rPr lang="en-US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:</a:t>
            </a:r>
            <a:endParaRPr lang="ru-RU" sz="1200" kern="50" dirty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содействовать развитию личности , основанному на принятых в обществе представлениях о добре и зле, должном и недопустимом: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способствовать становлению нравственности , основанной на духовных отечественных традициях, внутренней установке личности поступать согласно своей совести: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создавать условия для развития и реализации личностного потенциала ребенка, его готовности  к творческому самовыражению и саморазвитию, самовоспитанию</a:t>
            </a:r>
            <a:endParaRPr lang="ru-RU" dirty="0"/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Font typeface="+mj-lt"/>
              <a:buAutoNum type="arabicPeriod"/>
            </a:pPr>
            <a:r>
              <a:rPr lang="ru-RU" dirty="0">
                <a:latin typeface="Times New Roman" panose="02020603050405020304" pitchFamily="18" charset="0"/>
              </a:rPr>
              <a:t>осуществлять поддержку позитивной социализации ребенка посредством проектирования и принятия уклада, воспитывающей среды, создание воспитывающих общностей. (п.29.2.1.2 ФОП ДО).</a:t>
            </a:r>
            <a:endParaRPr lang="ru-RU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35883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04446" y="185080"/>
            <a:ext cx="8528540" cy="6294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28600" algn="ctr">
              <a:lnSpc>
                <a:spcPct val="107000"/>
              </a:lnSpc>
              <a:spcAft>
                <a:spcPts val="800"/>
              </a:spcAft>
            </a:pPr>
            <a:r>
              <a:rPr lang="ru-RU" b="1" kern="50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Направления </a:t>
            </a:r>
            <a:r>
              <a:rPr lang="ru-RU" b="1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457200" algn="just">
              <a:lnSpc>
                <a:spcPct val="107000"/>
              </a:lnSpc>
              <a:spcAft>
                <a:spcPts val="0"/>
              </a:spcAft>
            </a:pPr>
            <a:r>
              <a:rPr lang="ru-RU" kern="50" dirty="0" smtClean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       Патриотическое направление воспитания</a:t>
            </a:r>
            <a:endParaRPr lang="ru-RU" sz="1200" kern="50" dirty="0" smtClean="0">
              <a:latin typeface="Arial" panose="020B0604020202020204" pitchFamily="34" charset="0"/>
              <a:ea typeface="SimSun" panose="02010600030101010101" pitchFamily="2" charset="-122"/>
              <a:cs typeface="Mangal"/>
            </a:endParaRPr>
          </a:p>
          <a:p>
            <a:pPr marL="2286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Духовно-нравственное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Социальное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Познавательное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Физическое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оздоровительное 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Трудовое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algn="just">
              <a:spcAft>
                <a:spcPts val="0"/>
              </a:spcAft>
            </a:pP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Эстетическое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направление воспитания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ru-RU" dirty="0">
                <a:latin typeface="Times New Roman" panose="02020603050405020304" pitchFamily="18" charset="0"/>
              </a:rPr>
              <a:t> </a:t>
            </a:r>
            <a:endParaRPr lang="ru-RU" dirty="0"/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ru-RU" b="1" dirty="0">
                <a:latin typeface="Times New Roman" panose="02020603050405020304" pitchFamily="18" charset="0"/>
              </a:rPr>
              <a:t>Концептуальные положения воспитательной системы </a:t>
            </a:r>
            <a:r>
              <a:rPr lang="ru-RU" b="1" dirty="0" smtClean="0">
                <a:latin typeface="Times New Roman" panose="02020603050405020304" pitchFamily="18" charset="0"/>
              </a:rPr>
              <a:t>МАДОУ</a:t>
            </a:r>
            <a:endParaRPr lang="ru-RU" dirty="0"/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формирование общей культуры, духовно-нравственных ценностей, развитие физических, интеллектуальных, нравственных, эстетических и личностных качеств, формирование предпосылок учебной деятельности, сохранение и укрепление здоровья воспитанников,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создание комфортных, безопасных условий для  всестороннего развития, воспитания детей, их успешной социализации, </a:t>
            </a:r>
            <a:endParaRPr lang="ru-RU" sz="1600" dirty="0"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lvl="0" indent="-342900" algn="just">
              <a:spcAft>
                <a:spcPts val="0"/>
              </a:spcAft>
              <a:buFont typeface="Wingdings" panose="05000000000000000000" pitchFamily="2" charset="2"/>
              <a:buChar char=""/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сплочение и консолидация коллектива ДОУ, укрепление социальной солидарности, повышение доверия личности, к жизни в России, согражданам, коллегам, обществу, настоящему и будущему малой Родины, Российской Федерации, на основе базовых ценностей Российского гражданского общества и развитие у подрастающего поколения навыков позитивной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социализации</a:t>
            </a:r>
            <a:endParaRPr lang="ru-RU" sz="1600" dirty="0">
              <a:effectLst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464294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49153" y="2564904"/>
            <a:ext cx="8353425" cy="357495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2000" b="1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Программа </a:t>
            </a:r>
          </a:p>
          <a:p>
            <a:pPr algn="ctr">
              <a:defRPr/>
            </a:pP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разработана на основе: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Федеральной образовательной программы дошкольного образования (далее ФОП ДО),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Федерального государственного образовательного стандарта дошкольного образования (далее – ФГОС ДО)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ru-RU" dirty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с учетом нормативных правовых актов, содержащих обязательные требования к условиям организации дошкольного образования, а также </a:t>
            </a:r>
            <a:r>
              <a:rPr lang="ru-RU" dirty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в соответствии с федеральными, региональными, муниципальными и институциональными нормативными документами и локальными нормативными актами: </a:t>
            </a:r>
            <a:r>
              <a:rPr lang="ru-RU" dirty="0" smtClean="0">
                <a:solidFill>
                  <a:srgbClr val="000000"/>
                </a:solidFill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r>
              <a:rPr lang="en-US" sz="1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https://</a:t>
            </a:r>
            <a:r>
              <a:rPr lang="en-US" sz="1600" dirty="0" smtClean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detsadskazka11.02edu.ru/sveden/document/</a:t>
            </a:r>
            <a:endParaRPr lang="ru-RU" sz="1600" dirty="0" smtClean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 algn="just">
              <a:lnSpc>
                <a:spcPct val="107000"/>
              </a:lnSpc>
              <a:buFont typeface="Wingdings" panose="05000000000000000000" pitchFamily="2" charset="2"/>
              <a:buChar char="ü"/>
              <a:defRPr/>
            </a:pPr>
            <a:endParaRPr lang="ru-RU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49153" y="836714"/>
            <a:ext cx="8424863" cy="1323975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Образовательная программа </a:t>
            </a:r>
          </a:p>
          <a:p>
            <a:pPr algn="ctr"/>
            <a:r>
              <a:rPr lang="ru-RU" altLang="ru-RU" sz="20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МАДОУ детский сад №11– </a:t>
            </a:r>
            <a:endParaRPr lang="ru-RU" altLang="ru-RU" sz="2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локальный нормативный акт, определяющий содержание дошкольного образования в дошкольном образовательном учреждении </a:t>
            </a:r>
            <a:endParaRPr lang="ru-RU" alt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632827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764704"/>
            <a:ext cx="8424862" cy="5309146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lnSpc>
                <a:spcPct val="150000"/>
              </a:lnSpc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направлена на выполнение </a:t>
            </a:r>
          </a:p>
          <a:p>
            <a:pPr algn="ctr">
              <a:lnSpc>
                <a:spcPct val="150000"/>
              </a:lnSpc>
            </a:pP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Указов Президента Российской Федерации: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07.05.2018 № 204 «О национальных целях и стратегических задачах развития Российской Федерации на период до 2024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21.07.2020 № 474 «О национальных целях развития Российской Федерации на период до 2030 года»,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02.07.2021 № 400 «О Стратегии национальной безопасности Российской Федерации», </a:t>
            </a:r>
          </a:p>
          <a:p>
            <a:pPr algn="just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от 09.11.2022 № 809 «Об утверждении Основ государственной политики по сохранению и укреплению традиционных российских духовно-нравственных ценностей»</a:t>
            </a:r>
          </a:p>
        </p:txBody>
      </p:sp>
    </p:spTree>
    <p:extLst>
      <p:ext uri="{BB962C8B-B14F-4D97-AF65-F5344CB8AC3E}">
        <p14:creationId xmlns:p14="http://schemas.microsoft.com/office/powerpoint/2010/main" xmlns="" val="135679966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0827" y="1268413"/>
            <a:ext cx="8353425" cy="4862870"/>
          </a:xfrm>
          <a:prstGeom prst="rect">
            <a:avLst/>
          </a:prstGeom>
        </p:spPr>
        <p:txBody>
          <a:bodyPr>
            <a:spAutoFit/>
          </a:bodyPr>
          <a:lstStyle>
            <a:lvl1pPr marL="457200" indent="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Aft>
                <a:spcPts val="600"/>
              </a:spcAft>
            </a:pPr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позволяет реализовать: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обучение и воспитание ребенка дошкольного возраста как гражданина Российской Федерации, 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основ его гражданской и культурной идентичности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на соответствующем его возрасту  содержании доступными средствами;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создание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единого ядра содержания дошкольного образования 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(далее - ДО), ориентированного на  приобщение детей к традиционным духовно-нравственным и социокультурным ценностям российского народа, воспитание подрастающего поколения как знающего и уважающего историю и  культуру своей семьи, большой и малой Родины;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Aft>
                <a:spcPts val="600"/>
              </a:spcAft>
            </a:pP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</a:t>
            </a:r>
            <a:r>
              <a:rPr lang="ru-RU" altLang="ru-RU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создание единого федерального образовательного пространства воспитания и обучения детей от  рождения до поступления в общеобразовательную организацию</a:t>
            </a:r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обеспечивающего ребенку и его  родителям (законным представителям) равные, качественные условия ДО, вне зависимости от места  проживания.</a:t>
            </a:r>
            <a:endParaRPr lang="ru-RU" alt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7291413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24744"/>
            <a:ext cx="8496944" cy="535531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Цель Программы -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разностороннее развитие ребенка в период дошкольного детства с учетом возрастных и индивидуальных особенностей на основе духовно-нравственных ценностей российского народа, исторических и национально-культурных традиций (п.41.1. ФОП  ДО).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разработаны </a:t>
            </a:r>
            <a:r>
              <a:rPr lang="ru-RU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на основе ФГОС ДО (п.1.6. ФГОС ДО), уточнены и расширены в ФОП ДО.</a:t>
            </a:r>
            <a:endParaRPr lang="ru-RU" sz="1100" dirty="0">
              <a:solidFill>
                <a:srgbClr val="C00000"/>
              </a:solidFill>
              <a:ea typeface="Times New Roman" panose="02020603050405020304" pitchFamily="18" charset="0"/>
            </a:endParaRPr>
          </a:p>
          <a:p>
            <a:pPr indent="540385" algn="ctr">
              <a:tabLst>
                <a:tab pos="90170" algn="l"/>
              </a:tabLst>
            </a:pPr>
            <a:r>
              <a:rPr lang="ru-RU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Новые задачи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(п.14.2. ФОП ДО)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обеспечение единых для РФ содержания ДО и планируемых результатов освоения образовательной программы ДО;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приобщение детей к базовым ценностям российского народа - жизнь, достоинство, права и свободы человека, патриотизм, гражданственность, высокие нравственные идеалы, крепкая семья, созидательный труд, приоритет духовного над материальным, гуманизм, милосердие, справедливость, коллективизм, взаимопомощь и взаимоуважение, историческая память и преемственность поколений, единство народов России; создание условий для формирования ценностного отношения к окружающему миру, становления опыта действий и поступков на основе осмысления ценностей;</a:t>
            </a:r>
            <a:endParaRPr lang="ru-RU" sz="1100" dirty="0">
              <a:ea typeface="Times New Roman" panose="02020603050405020304" pitchFamily="18" charset="0"/>
            </a:endParaRPr>
          </a:p>
          <a:p>
            <a:pPr indent="540385" algn="just">
              <a:tabLst>
                <a:tab pos="90170" algn="l"/>
              </a:tabLs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- построение (структурирование) содержания образовательной деятельности на основе учета возрастных и индивидуальных особенностей развития.</a:t>
            </a:r>
            <a:endParaRPr lang="ru-RU" sz="1100" dirty="0"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235602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66802" y="5157790"/>
            <a:ext cx="6913563" cy="646331"/>
          </a:xfrm>
          <a:prstGeom prst="rect">
            <a:avLst/>
          </a:prstGeom>
        </p:spPr>
        <p:txBody>
          <a:bodyPr>
            <a:spAutoFit/>
          </a:bodyPr>
          <a:lstStyle>
            <a:lvl1pPr indent="539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Обеспечивает физическое и психическое развитие детей в различных видах деятельности</a:t>
            </a:r>
          </a:p>
        </p:txBody>
      </p:sp>
      <p:graphicFrame>
        <p:nvGraphicFramePr>
          <p:cNvPr id="4" name="Схема 3"/>
          <p:cNvGraphicFramePr/>
          <p:nvPr/>
        </p:nvGraphicFramePr>
        <p:xfrm>
          <a:off x="1475581" y="1785760"/>
          <a:ext cx="6096000" cy="288608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732403" y="1052736"/>
            <a:ext cx="1582356" cy="707886"/>
          </a:xfrm>
          <a:prstGeom prst="rect">
            <a:avLst/>
          </a:prstGeom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Программа </a:t>
            </a:r>
          </a:p>
          <a:p>
            <a:pPr algn="ctr"/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состоит из </a:t>
            </a:r>
            <a:endParaRPr lang="ru-RU" altLang="ru-RU" sz="20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352419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>
            <a:normAutofit/>
          </a:bodyPr>
          <a:lstStyle/>
          <a:p>
            <a:pPr algn="ctr"/>
            <a:r>
              <a:rPr lang="ru-RU" alt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Структура ОП ДО</a:t>
            </a:r>
          </a:p>
        </p:txBody>
      </p:sp>
      <p:sp>
        <p:nvSpPr>
          <p:cNvPr id="16387" name="Содержимое 2"/>
          <p:cNvSpPr>
            <a:spLocks noGrp="1"/>
          </p:cNvSpPr>
          <p:nvPr>
            <p:ph idx="1"/>
          </p:nvPr>
        </p:nvSpPr>
        <p:spPr>
          <a:xfrm>
            <a:off x="317769" y="764706"/>
            <a:ext cx="8715375" cy="5200327"/>
          </a:xfrm>
        </p:spPr>
        <p:txBody>
          <a:bodyPr anchor="ctr"/>
          <a:lstStyle/>
          <a:p>
            <a:pPr>
              <a:spcBef>
                <a:spcPct val="0"/>
              </a:spcBef>
              <a:buFont typeface="Symbol" panose="05050102010706020507" pitchFamily="18" charset="2"/>
              <a:buNone/>
            </a:pPr>
            <a:endParaRPr lang="ru-RU" altLang="ru-RU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285752" y="1285877"/>
            <a:ext cx="3000375" cy="7858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786188" y="1285875"/>
            <a:ext cx="4786312" cy="1214438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85750" y="2643188"/>
            <a:ext cx="25717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391" name="TextBox 8"/>
          <p:cNvSpPr txBox="1">
            <a:spLocks noChangeArrowheads="1"/>
          </p:cNvSpPr>
          <p:nvPr/>
        </p:nvSpPr>
        <p:spPr bwMode="auto">
          <a:xfrm>
            <a:off x="500063" y="1428750"/>
            <a:ext cx="2857500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Общие положения: 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3786190" y="1357315"/>
            <a:ext cx="4643437" cy="830997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Раскрывают назначение ОП ДО</a:t>
            </a:r>
          </a:p>
          <a:p>
            <a:pPr algn="ctr">
              <a:defRPr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статус и особенности ОП, содержание разделов (целевого, содержательного и организационного)</a:t>
            </a:r>
          </a:p>
        </p:txBody>
      </p:sp>
      <p:sp>
        <p:nvSpPr>
          <p:cNvPr id="16393" name="TextBox 10"/>
          <p:cNvSpPr txBox="1">
            <a:spLocks noChangeArrowheads="1"/>
          </p:cNvSpPr>
          <p:nvPr/>
        </p:nvSpPr>
        <p:spPr bwMode="auto">
          <a:xfrm>
            <a:off x="357190" y="2714625"/>
            <a:ext cx="2435225" cy="3693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buFontTx/>
              <a:buAutoNum type="arabicPeriod"/>
            </a:pPr>
            <a:r>
              <a:rPr lang="ru-RU" alt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Целевой раздел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71440" y="3643315"/>
            <a:ext cx="3000375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395" name="TextBox 12"/>
          <p:cNvSpPr txBox="1">
            <a:spLocks noChangeArrowheads="1"/>
          </p:cNvSpPr>
          <p:nvPr/>
        </p:nvSpPr>
        <p:spPr bwMode="auto">
          <a:xfrm>
            <a:off x="142875" y="3786190"/>
            <a:ext cx="2857500" cy="230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цели, задачи, принципы ФОП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планируемые результаты освоения ФОП в разные периоды детства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подходы к педагогической диагностике достижения планируемых результатов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3143250" y="2643188"/>
            <a:ext cx="3143250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Содержательный раздел</a:t>
            </a: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3214690" y="3643315"/>
            <a:ext cx="3214687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1600" u="sng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Включает: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задачи и содержание образовательной деятельности по образовательным областям во всех возрастных группах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направления и задачи КРР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рабочую </a:t>
            </a:r>
            <a:r>
              <a:rPr lang="ru-RU" sz="1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программу воспитания</a:t>
            </a:r>
          </a:p>
          <a:p>
            <a:pPr>
              <a:buFont typeface="Wingdings" pitchFamily="2" charset="2"/>
              <a:buChar char="Ø"/>
              <a:defRPr/>
            </a:pPr>
            <a:r>
              <a:rPr lang="ru-RU" sz="1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иные материалы</a:t>
            </a:r>
          </a:p>
          <a:p>
            <a:pPr algn="ctr">
              <a:defRPr/>
            </a:pPr>
            <a:endParaRPr lang="ru-RU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6500813" y="2643188"/>
            <a:ext cx="2500312" cy="785812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Организационный раздел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6572252" y="3643315"/>
            <a:ext cx="2500313" cy="2928937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16400" name="TextBox 17"/>
          <p:cNvSpPr txBox="1">
            <a:spLocks noChangeArrowheads="1"/>
          </p:cNvSpPr>
          <p:nvPr/>
        </p:nvSpPr>
        <p:spPr bwMode="auto">
          <a:xfrm>
            <a:off x="6572252" y="3714750"/>
            <a:ext cx="2500313" cy="2832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ru-RU" altLang="ru-RU" sz="1600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Содержит: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психолого-педагогические, кадровые условия, МТО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режим дня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перечень произведений искусства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ru-RU" alt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примерный календарный план воспитательной работы</a:t>
            </a:r>
          </a:p>
          <a:p>
            <a:endParaRPr lang="ru-RU" alt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7617875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/>
          </p:cNvSpPr>
          <p:nvPr/>
        </p:nvSpPr>
        <p:spPr>
          <a:xfrm>
            <a:off x="1577977" y="687390"/>
            <a:ext cx="5554663" cy="320601"/>
          </a:xfrm>
          <a:prstGeom prst="rect">
            <a:avLst/>
          </a:prstGeom>
        </p:spPr>
        <p:txBody>
          <a:bodyPr lIns="0" tIns="1270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rgbClr val="FFFFFF"/>
                </a:solidFill>
                <a:latin typeface="Candara" panose="020E0502030303020204" pitchFamily="34" charset="0"/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 marL="12700">
              <a:spcBef>
                <a:spcPts val="100"/>
              </a:spcBef>
              <a:defRPr/>
            </a:pPr>
            <a:r>
              <a:rPr lang="ru-RU" sz="2000" b="1" spc="-5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ОП ДО </a:t>
            </a:r>
            <a:r>
              <a:rPr lang="ru-RU" sz="2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включает</a:t>
            </a:r>
          </a:p>
        </p:txBody>
      </p:sp>
      <p:sp>
        <p:nvSpPr>
          <p:cNvPr id="17411" name="object 3"/>
          <p:cNvSpPr>
            <a:spLocks/>
          </p:cNvSpPr>
          <p:nvPr/>
        </p:nvSpPr>
        <p:spPr bwMode="auto">
          <a:xfrm>
            <a:off x="1098550" y="1441450"/>
            <a:ext cx="3429000" cy="1066800"/>
          </a:xfrm>
          <a:custGeom>
            <a:avLst/>
            <a:gdLst>
              <a:gd name="T0" fmla="*/ 6408420 w 6408420"/>
              <a:gd name="T1" fmla="*/ 0 h 1066800"/>
              <a:gd name="T2" fmla="*/ 0 w 6408420"/>
              <a:gd name="T3" fmla="*/ 0 h 1066800"/>
              <a:gd name="T4" fmla="*/ 0 w 6408420"/>
              <a:gd name="T5" fmla="*/ 1066800 h 1066800"/>
              <a:gd name="T6" fmla="*/ 6408420 w 6408420"/>
              <a:gd name="T7" fmla="*/ 1066800 h 1066800"/>
              <a:gd name="T8" fmla="*/ 6408420 w 640842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408420" h="1066800">
                <a:moveTo>
                  <a:pt x="6408420" y="0"/>
                </a:moveTo>
                <a:lnTo>
                  <a:pt x="0" y="0"/>
                </a:lnTo>
                <a:lnTo>
                  <a:pt x="0" y="1066800"/>
                </a:lnTo>
                <a:lnTo>
                  <a:pt x="6408420" y="1066800"/>
                </a:lnTo>
                <a:lnTo>
                  <a:pt x="6408420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2" name="object 5"/>
          <p:cNvSpPr>
            <a:spLocks/>
          </p:cNvSpPr>
          <p:nvPr/>
        </p:nvSpPr>
        <p:spPr bwMode="auto">
          <a:xfrm>
            <a:off x="1111250" y="2760663"/>
            <a:ext cx="2781300" cy="1066800"/>
          </a:xfrm>
          <a:custGeom>
            <a:avLst/>
            <a:gdLst>
              <a:gd name="T0" fmla="*/ 6336792 w 6337300"/>
              <a:gd name="T1" fmla="*/ 0 h 1066800"/>
              <a:gd name="T2" fmla="*/ 0 w 6337300"/>
              <a:gd name="T3" fmla="*/ 0 h 1066800"/>
              <a:gd name="T4" fmla="*/ 0 w 6337300"/>
              <a:gd name="T5" fmla="*/ 1066800 h 1066800"/>
              <a:gd name="T6" fmla="*/ 6336792 w 6337300"/>
              <a:gd name="T7" fmla="*/ 1066800 h 1066800"/>
              <a:gd name="T8" fmla="*/ 6336792 w 6337300"/>
              <a:gd name="T9" fmla="*/ 0 h 10668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6337300" h="1066800">
                <a:moveTo>
                  <a:pt x="6336792" y="0"/>
                </a:moveTo>
                <a:lnTo>
                  <a:pt x="0" y="0"/>
                </a:lnTo>
                <a:lnTo>
                  <a:pt x="0" y="1066800"/>
                </a:lnTo>
                <a:lnTo>
                  <a:pt x="6336792" y="1066800"/>
                </a:lnTo>
                <a:lnTo>
                  <a:pt x="6336792" y="0"/>
                </a:lnTo>
                <a:close/>
              </a:path>
            </a:pathLst>
          </a:custGeom>
          <a:solidFill>
            <a:srgbClr val="92D050"/>
          </a:solidFill>
          <a:ln>
            <a:noFill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3" name="object 7"/>
          <p:cNvSpPr>
            <a:spLocks/>
          </p:cNvSpPr>
          <p:nvPr/>
        </p:nvSpPr>
        <p:spPr bwMode="auto">
          <a:xfrm>
            <a:off x="306390" y="1657350"/>
            <a:ext cx="733425" cy="636588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4" name="object 8"/>
          <p:cNvSpPr>
            <a:spLocks/>
          </p:cNvSpPr>
          <p:nvPr/>
        </p:nvSpPr>
        <p:spPr bwMode="auto">
          <a:xfrm>
            <a:off x="339727" y="2960688"/>
            <a:ext cx="735013" cy="665162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7" name="object 4"/>
          <p:cNvSpPr txBox="1"/>
          <p:nvPr/>
        </p:nvSpPr>
        <p:spPr>
          <a:xfrm>
            <a:off x="1271590" y="1600200"/>
            <a:ext cx="3024187" cy="750888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Учебно-методическая</a:t>
            </a:r>
            <a:r>
              <a:rPr sz="2400" spc="1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документация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object 6"/>
          <p:cNvSpPr txBox="1"/>
          <p:nvPr/>
        </p:nvSpPr>
        <p:spPr>
          <a:xfrm>
            <a:off x="1230315" y="3017840"/>
            <a:ext cx="2484437" cy="382587"/>
          </a:xfrm>
          <a:prstGeom prst="rect">
            <a:avLst/>
          </a:prstGeom>
        </p:spPr>
        <p:txBody>
          <a:bodyPr lIns="0" tIns="12700" rIns="0" bIns="0">
            <a:spAutoFit/>
          </a:bodyPr>
          <a:lstStyle/>
          <a:p>
            <a:pPr marL="12700" algn="ctr">
              <a:spcBef>
                <a:spcPts val="100"/>
              </a:spcBef>
              <a:defRPr/>
            </a:pP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Иные</a:t>
            </a:r>
            <a:r>
              <a:rPr sz="2400" spc="-45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sz="2400" spc="-5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компоненты</a:t>
            </a:r>
            <a:endParaRPr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4910140" y="1236663"/>
            <a:ext cx="3933825" cy="1477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>
            <a:lvl1pPr marL="2857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рабочая программа воспитания,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примерный  режим и распорядок дня дошкольных групп, </a:t>
            </a:r>
          </a:p>
          <a:p>
            <a:pPr algn="just">
              <a:buFontTx/>
              <a:buChar char="-"/>
            </a:pPr>
            <a:r>
              <a:rPr lang="ru-RU" altLang="ru-RU" dirty="0">
                <a:latin typeface="Times New Roman" panose="02020603050405020304" pitchFamily="18" charset="0"/>
                <a:ea typeface="SimSun" panose="02010600030101010101" pitchFamily="2" charset="-122"/>
                <a:cs typeface="Mangal"/>
              </a:rPr>
              <a:t>календарный план  воспитательной работы. </a:t>
            </a:r>
          </a:p>
        </p:txBody>
      </p:sp>
      <p:sp>
        <p:nvSpPr>
          <p:cNvPr id="17418" name="object 7"/>
          <p:cNvSpPr>
            <a:spLocks/>
          </p:cNvSpPr>
          <p:nvPr/>
        </p:nvSpPr>
        <p:spPr bwMode="auto">
          <a:xfrm>
            <a:off x="4556125" y="1890715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7419" name="object 7"/>
          <p:cNvSpPr>
            <a:spLocks/>
          </p:cNvSpPr>
          <p:nvPr/>
        </p:nvSpPr>
        <p:spPr bwMode="auto">
          <a:xfrm>
            <a:off x="3965575" y="3190877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>
            <a:off x="4384675" y="2855913"/>
            <a:ext cx="4459288" cy="1200150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планируемые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 marL="144000"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п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едагогическая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диагностика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достижения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планируемых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результатов,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2411413" y="4075115"/>
            <a:ext cx="6445250" cy="2308225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>
            <a:spAutoFit/>
          </a:bodyPr>
          <a:lstStyle/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з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адачи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содержание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образования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(обучения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воспитания)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образовательным областям,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ариативные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формы,</a:t>
            </a:r>
            <a:r>
              <a:rPr lang="ru-RU" spc="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способы,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методы</a:t>
            </a:r>
            <a:r>
              <a:rPr lang="ru-RU" spc="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реализации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Программы,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собенности образовательной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деятельности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разных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видов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и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культурных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практик,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с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пособы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</a:t>
            </a:r>
            <a:r>
              <a:rPr lang="ru-RU" spc="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направления</a:t>
            </a:r>
            <a:r>
              <a:rPr lang="ru-RU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поддержки</a:t>
            </a:r>
            <a:r>
              <a:rPr lang="ru-RU" spc="2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детской</a:t>
            </a:r>
            <a:r>
              <a:rPr lang="ru-RU" spc="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инициативы,</a:t>
            </a:r>
          </a:p>
          <a:p>
            <a:pPr>
              <a:buSzPct val="80357"/>
              <a:buFontTx/>
              <a:buChar char="-"/>
              <a:tabLst>
                <a:tab pos="527685" algn="l"/>
                <a:tab pos="528320" algn="l"/>
              </a:tabLst>
              <a:defRPr/>
            </a:pP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особенности взаимодействия </a:t>
            </a:r>
            <a:r>
              <a:rPr lang="ru-RU" spc="-1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педагогического коллектива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 </a:t>
            </a:r>
            <a:r>
              <a:rPr lang="ru-RU" spc="-62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</a:t>
            </a:r>
            <a:r>
              <a:rPr lang="ru-RU" spc="-5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семьями</a:t>
            </a:r>
            <a:r>
              <a:rPr lang="ru-RU" spc="-1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 обучающихся</a:t>
            </a:r>
            <a:r>
              <a:rPr lang="ru-RU" spc="-30" dirty="0">
                <a:latin typeface="Times New Roman" panose="02020603050405020304" pitchFamily="18" charset="0"/>
                <a:ea typeface="Arial Unicode MS" pitchFamily="34" charset="-128"/>
                <a:cs typeface="Times New Roman" panose="02020603050405020304" pitchFamily="18" charset="0"/>
              </a:rPr>
              <a:t>,</a:t>
            </a:r>
          </a:p>
        </p:txBody>
      </p:sp>
      <p:sp>
        <p:nvSpPr>
          <p:cNvPr id="17422" name="object 7"/>
          <p:cNvSpPr>
            <a:spLocks/>
          </p:cNvSpPr>
          <p:nvPr/>
        </p:nvSpPr>
        <p:spPr bwMode="auto">
          <a:xfrm rot="1687830">
            <a:off x="3633788" y="3848102"/>
            <a:ext cx="323850" cy="206375"/>
          </a:xfrm>
          <a:custGeom>
            <a:avLst/>
            <a:gdLst>
              <a:gd name="T0" fmla="*/ 521207 w 978535"/>
              <a:gd name="T1" fmla="*/ 0 h 914400"/>
              <a:gd name="T2" fmla="*/ 521207 w 978535"/>
              <a:gd name="T3" fmla="*/ 228600 h 914400"/>
              <a:gd name="T4" fmla="*/ 0 w 978535"/>
              <a:gd name="T5" fmla="*/ 228600 h 914400"/>
              <a:gd name="T6" fmla="*/ 0 w 978535"/>
              <a:gd name="T7" fmla="*/ 685800 h 914400"/>
              <a:gd name="T8" fmla="*/ 521207 w 978535"/>
              <a:gd name="T9" fmla="*/ 685800 h 914400"/>
              <a:gd name="T10" fmla="*/ 521207 w 978535"/>
              <a:gd name="T11" fmla="*/ 914400 h 914400"/>
              <a:gd name="T12" fmla="*/ 978407 w 978535"/>
              <a:gd name="T13" fmla="*/ 457200 h 914400"/>
              <a:gd name="T14" fmla="*/ 521207 w 978535"/>
              <a:gd name="T15" fmla="*/ 0 h 9144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978535" h="914400">
                <a:moveTo>
                  <a:pt x="521207" y="0"/>
                </a:moveTo>
                <a:lnTo>
                  <a:pt x="521207" y="228600"/>
                </a:lnTo>
                <a:lnTo>
                  <a:pt x="0" y="228600"/>
                </a:lnTo>
                <a:lnTo>
                  <a:pt x="0" y="685800"/>
                </a:lnTo>
                <a:lnTo>
                  <a:pt x="521207" y="685800"/>
                </a:lnTo>
                <a:lnTo>
                  <a:pt x="521207" y="914400"/>
                </a:lnTo>
                <a:lnTo>
                  <a:pt x="978407" y="457200"/>
                </a:lnTo>
                <a:lnTo>
                  <a:pt x="521207" y="0"/>
                </a:lnTo>
                <a:close/>
              </a:path>
            </a:pathLst>
          </a:custGeom>
          <a:solidFill>
            <a:srgbClr val="1A495D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929045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3"/>
          <p:cNvSpPr txBox="1">
            <a:spLocks noChangeArrowheads="1"/>
          </p:cNvSpPr>
          <p:nvPr/>
        </p:nvSpPr>
        <p:spPr bwMode="auto">
          <a:xfrm>
            <a:off x="1187626" y="1916834"/>
            <a:ext cx="7408863" cy="2879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73050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400">
                <a:solidFill>
                  <a:schemeClr val="tx2"/>
                </a:solidFill>
                <a:latin typeface="Candara" panose="020E0502030303020204" pitchFamily="34" charset="0"/>
              </a:defRPr>
            </a:lvl1pPr>
            <a:lvl2pPr marL="576263" indent="-27305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200">
                <a:solidFill>
                  <a:schemeClr val="tx2"/>
                </a:solidFill>
                <a:latin typeface="Candara" panose="020E0502030303020204" pitchFamily="34" charset="0"/>
              </a:defRPr>
            </a:lvl2pPr>
            <a:lvl3pPr marL="855663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2000">
                <a:solidFill>
                  <a:schemeClr val="tx2"/>
                </a:solidFill>
                <a:latin typeface="Candara" panose="020E0502030303020204" pitchFamily="34" charset="0"/>
              </a:defRPr>
            </a:lvl3pPr>
            <a:lvl4pPr marL="1143000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>
                <a:solidFill>
                  <a:schemeClr val="tx2"/>
                </a:solidFill>
                <a:latin typeface="Candara" panose="020E0502030303020204" pitchFamily="34" charset="0"/>
              </a:defRPr>
            </a:lvl4pPr>
            <a:lvl5pPr marL="1462088" indent="-228600">
              <a:spcBef>
                <a:spcPct val="20000"/>
              </a:spcBef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5pPr>
            <a:lvl6pPr marL="19192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6pPr>
            <a:lvl7pPr marL="23764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7pPr>
            <a:lvl8pPr marL="28336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8pPr>
            <a:lvl9pPr marL="3290888" indent="-2286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100000"/>
              <a:buFont typeface="Symbol" panose="05050102010706020507" pitchFamily="18" charset="2"/>
              <a:buChar char=""/>
              <a:defRPr sz="1600">
                <a:solidFill>
                  <a:schemeClr val="tx2"/>
                </a:solidFill>
                <a:latin typeface="Candara" panose="020E0502030303020204" pitchFamily="34" charset="0"/>
              </a:defRPr>
            </a:lvl9pPr>
          </a:lstStyle>
          <a:p>
            <a:pPr algn="ctr" eaLnBrk="1" hangingPunct="1">
              <a:buFont typeface="Symbol" panose="05050102010706020507" pitchFamily="18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Направления обучения и воспитания – </a:t>
            </a:r>
          </a:p>
          <a:p>
            <a:pPr algn="ctr" eaLnBrk="1" hangingPunct="1">
              <a:buFont typeface="Wingdings" panose="05000000000000000000" pitchFamily="2" charset="2"/>
              <a:buNone/>
            </a:pPr>
            <a:r>
              <a:rPr lang="ru-RU" altLang="ru-RU" sz="20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образовательные области:</a:t>
            </a:r>
            <a:endParaRPr lang="ru-RU" altLang="ru-RU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«Физическое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«Социально – коммуникативное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«Познавательное развитие» 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«Речевое развитие»</a:t>
            </a:r>
          </a:p>
          <a:p>
            <a:pPr eaLnBrk="1" hangingPunct="1">
              <a:buClrTx/>
              <a:buFont typeface="Wingdings" panose="05000000000000000000" pitchFamily="2" charset="2"/>
              <a:buChar char="ü"/>
            </a:pPr>
            <a:r>
              <a:rPr lang="ru-RU" altLang="ru-RU" sz="18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«Художественно – эстетическое развитие»</a:t>
            </a:r>
          </a:p>
        </p:txBody>
      </p:sp>
    </p:spTree>
    <p:extLst>
      <p:ext uri="{BB962C8B-B14F-4D97-AF65-F5344CB8AC3E}">
        <p14:creationId xmlns:p14="http://schemas.microsoft.com/office/powerpoint/2010/main" xmlns="" val="7719428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38</TotalTime>
  <Words>1558</Words>
  <Application>Microsoft Office PowerPoint</Application>
  <PresentationFormat>Экран (4:3)</PresentationFormat>
  <Paragraphs>162</Paragraphs>
  <Slides>17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Легкий дым</vt:lpstr>
      <vt:lpstr>Краткая презентация  образовательной программы МАДОУ детский сад №11(ООП МАДОУ)</vt:lpstr>
      <vt:lpstr>Слайд 2</vt:lpstr>
      <vt:lpstr>Слайд 3</vt:lpstr>
      <vt:lpstr>Слайд 4</vt:lpstr>
      <vt:lpstr>Слайд 5</vt:lpstr>
      <vt:lpstr>Слайд 6</vt:lpstr>
      <vt:lpstr>Структура ОП ДО</vt:lpstr>
      <vt:lpstr>Слайд 8</vt:lpstr>
      <vt:lpstr>Слайд 9</vt:lpstr>
      <vt:lpstr>Слайд 10</vt:lpstr>
      <vt:lpstr>Слайд 11</vt:lpstr>
      <vt:lpstr>Специфика контингента воспитанников ДОУ </vt:lpstr>
      <vt:lpstr>Слайд 13</vt:lpstr>
      <vt:lpstr>        Формы работы по взаимодействию с родителями</vt:lpstr>
      <vt:lpstr>Слайд 15</vt:lpstr>
      <vt:lpstr>Слайд 16</vt:lpstr>
      <vt:lpstr>Слайд 17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Краткая презентация  образовательной программы дошкольного образовательного учреждения (ОП ДО)</dc:title>
  <dc:creator>User</dc:creator>
  <cp:lastModifiedBy>Анна Андреева</cp:lastModifiedBy>
  <cp:revision>8</cp:revision>
  <dcterms:created xsi:type="dcterms:W3CDTF">2023-08-02T09:43:03Z</dcterms:created>
  <dcterms:modified xsi:type="dcterms:W3CDTF">2024-11-18T07:05:15Z</dcterms:modified>
</cp:coreProperties>
</file>